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823" r:id="rId1"/>
  </p:sldMasterIdLst>
  <p:sldIdLst>
    <p:sldId id="256" r:id="rId2"/>
    <p:sldId id="260" r:id="rId3"/>
    <p:sldId id="261" r:id="rId4"/>
    <p:sldId id="262" r:id="rId5"/>
    <p:sldId id="263" r:id="rId6"/>
    <p:sldId id="264" r:id="rId7"/>
    <p:sldId id="265" r:id="rId8"/>
    <p:sldId id="266"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53240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48170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5119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57146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64052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683152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9055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336052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6445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000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89809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352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9222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09526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0187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808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7/8/2023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7150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7/8/2023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04839716"/>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 id="2147483836" r:id="rId13"/>
    <p:sldLayoutId id="2147483837" r:id="rId14"/>
    <p:sldLayoutId id="2147483838" r:id="rId15"/>
    <p:sldLayoutId id="2147483839" r:id="rId16"/>
    <p:sldLayoutId id="2147483840"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FFAE7B1-0AC3-4EA4-BB0E-4547DAF79E19}"/>
              </a:ext>
            </a:extLst>
          </p:cNvPr>
          <p:cNvSpPr txBox="1"/>
          <p:nvPr/>
        </p:nvSpPr>
        <p:spPr>
          <a:xfrm>
            <a:off x="3555779" y="657673"/>
            <a:ext cx="7190911" cy="523220"/>
          </a:xfrm>
          <a:prstGeom prst="rect">
            <a:avLst/>
          </a:prstGeom>
          <a:noFill/>
        </p:spPr>
        <p:txBody>
          <a:bodyPr wrap="square" rtlCol="0">
            <a:spAutoFit/>
          </a:bodyPr>
          <a:lstStyle/>
          <a:p>
            <a:pPr algn="r" rtl="1"/>
            <a:r>
              <a:rPr lang="ar-SA" sz="2800" b="1" dirty="0">
                <a:latin typeface="Hacen Tehran" panose="02000000000000000000" pitchFamily="2" charset="-78"/>
                <a:cs typeface="Hacen Tehran" panose="02000000000000000000" pitchFamily="2" charset="-78"/>
              </a:rPr>
              <a:t>مجلس</a:t>
            </a:r>
            <a:r>
              <a:rPr lang="ar-JO" sz="2800" b="1" dirty="0">
                <a:latin typeface="Hacen Tehran" panose="02000000000000000000" pitchFamily="2" charset="-78"/>
                <a:cs typeface="Hacen Tehran" panose="02000000000000000000" pitchFamily="2" charset="-78"/>
              </a:rPr>
              <a:t> ا</a:t>
            </a:r>
            <a:r>
              <a:rPr lang="ar-SA" sz="2800" b="1" dirty="0">
                <a:latin typeface="Hacen Tehran" panose="02000000000000000000" pitchFamily="2" charset="-78"/>
                <a:cs typeface="Hacen Tehran" panose="02000000000000000000" pitchFamily="2" charset="-78"/>
              </a:rPr>
              <a:t>لمسؤولية المجتمعية للجامعات العربية</a:t>
            </a:r>
            <a:endParaRPr lang="en-US" sz="2800" dirty="0">
              <a:latin typeface="Hacen Tehran" panose="02000000000000000000" pitchFamily="2" charset="-78"/>
              <a:cs typeface="Hacen Tehran" panose="02000000000000000000" pitchFamily="2" charset="-78"/>
            </a:endParaRPr>
          </a:p>
        </p:txBody>
      </p:sp>
      <p:pic>
        <p:nvPicPr>
          <p:cNvPr id="12" name="صورة 0" descr="شعار جامعة القدس المفتوحة.jpg">
            <a:extLst>
              <a:ext uri="{FF2B5EF4-FFF2-40B4-BE49-F238E27FC236}">
                <a16:creationId xmlns:a16="http://schemas.microsoft.com/office/drawing/2014/main" id="{C5027624-5945-4CD4-8AB2-53298CBD3F71}"/>
              </a:ext>
            </a:extLst>
          </p:cNvPr>
          <p:cNvPicPr/>
          <p:nvPr/>
        </p:nvPicPr>
        <p:blipFill>
          <a:blip r:embed="rId2"/>
          <a:srcRect/>
          <a:stretch>
            <a:fillRect/>
          </a:stretch>
        </p:blipFill>
        <p:spPr bwMode="auto">
          <a:xfrm>
            <a:off x="9106678" y="1949617"/>
            <a:ext cx="1828799" cy="13010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Picture 12" descr="شعار مجلس المسؤولية المجتمعية نهائي">
            <a:extLst>
              <a:ext uri="{FF2B5EF4-FFF2-40B4-BE49-F238E27FC236}">
                <a16:creationId xmlns:a16="http://schemas.microsoft.com/office/drawing/2014/main" id="{74280634-F6F7-4F1F-B738-C46E57DC4817}"/>
              </a:ext>
            </a:extLst>
          </p:cNvPr>
          <p:cNvPicPr/>
          <p:nvPr/>
        </p:nvPicPr>
        <p:blipFill>
          <a:blip r:embed="rId3">
            <a:clrChange>
              <a:clrFrom>
                <a:srgbClr val="FFFFFF"/>
              </a:clrFrom>
              <a:clrTo>
                <a:srgbClr val="FFFFFF">
                  <a:alpha val="0"/>
                </a:srgbClr>
              </a:clrTo>
            </a:clrChange>
          </a:blip>
          <a:srcRect/>
          <a:stretch>
            <a:fillRect/>
          </a:stretch>
        </p:blipFill>
        <p:spPr bwMode="auto">
          <a:xfrm>
            <a:off x="6172117" y="3250642"/>
            <a:ext cx="2067994" cy="19037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a:extLst>
              <a:ext uri="{FF2B5EF4-FFF2-40B4-BE49-F238E27FC236}">
                <a16:creationId xmlns:a16="http://schemas.microsoft.com/office/drawing/2014/main" id="{95DCA240-B761-4DC8-9F14-E8C8EAFCD7BD}"/>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3351948" y="1861078"/>
            <a:ext cx="1591257" cy="14781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3866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093121-6C09-4C06-A8BF-A55F87F4E238}"/>
              </a:ext>
            </a:extLst>
          </p:cNvPr>
          <p:cNvSpPr>
            <a:spLocks noGrp="1"/>
          </p:cNvSpPr>
          <p:nvPr>
            <p:ph idx="1"/>
          </p:nvPr>
        </p:nvSpPr>
        <p:spPr>
          <a:xfrm>
            <a:off x="1766657" y="506026"/>
            <a:ext cx="9905042" cy="6066409"/>
          </a:xfrm>
        </p:spPr>
        <p:txBody>
          <a:bodyPr>
            <a:normAutofit fontScale="92500"/>
          </a:bodyPr>
          <a:lstStyle/>
          <a:p>
            <a:pPr marL="0" indent="0" algn="just" rtl="1">
              <a:buNone/>
            </a:pPr>
            <a:r>
              <a:rPr lang="ar-SA" sz="3000" b="1" dirty="0">
                <a:solidFill>
                  <a:schemeClr val="accent1">
                    <a:lumMod val="75000"/>
                  </a:schemeClr>
                </a:solidFill>
                <a:latin typeface="Hacen Tehran" panose="02000000000000000000" pitchFamily="2" charset="-78"/>
                <a:cs typeface="Hacen Tehran" panose="02000000000000000000" pitchFamily="2" charset="-78"/>
              </a:rPr>
              <a:t>ما هي  أهمية آيزو 26000 ؟</a:t>
            </a:r>
            <a:endParaRPr lang="en-US" sz="3000" b="1"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buNone/>
            </a:pPr>
            <a:endParaRPr lang="en-US" sz="1500"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تشغيل المنظمة بطريقة مسؤولة اجتماعيا دون الإضرار بالبيئة إلى جانب أهمية استدامة عمل المنظمة من أجل الأهداف التي تسعى إلى تحقيقها.</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تعزيز الروابط بين المؤسسة وفئات المجتمع وقطاعاته المختلفة.</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زيادة مصداقية الممارسات التجارية ومنع الغش في الأنشطة مثل المحاسبة والاستغلال في العمل، كمدخل مهم في نجاح قيادة المؤسسة. </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زيادة عدد الإعانات التي تقدمها المؤسسة للمجتمع والمتصلة بالمسؤولية المجتمعية. </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زيادة عدد المبادرات والبرامج التي تطلقها المؤسسة والمختصة بالمجتمع.</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رفع مستوى فاعلية تنفيذ مبادئ وبرامج ومبادرات المسؤولية المجتمعية بكفاءة على الرغم من اختلاف الوسائل الموصلة.</a:t>
            </a:r>
            <a:endParaRPr lang="en-US" dirty="0">
              <a:latin typeface="Hacen Tehran" panose="02000000000000000000" pitchFamily="2" charset="-78"/>
              <a:cs typeface="Hacen Tehran" panose="02000000000000000000" pitchFamily="2" charset="-78"/>
            </a:endParaRPr>
          </a:p>
          <a:p>
            <a:pPr lvl="0" algn="just" rtl="1"/>
            <a:r>
              <a:rPr lang="ar-SA" dirty="0">
                <a:latin typeface="Hacen Tehran" panose="02000000000000000000" pitchFamily="2" charset="-78"/>
                <a:cs typeface="Hacen Tehran" panose="02000000000000000000" pitchFamily="2" charset="-78"/>
              </a:rPr>
              <a:t>زيادة التعاون الدولي بين المؤسسات المحلية والمنظمات العالمية (آيزو هو شبكة من مواصفات المعايير الوطنية من 156  دولة حاولت فيما بينها  الوصول لذلك). </a:t>
            </a:r>
            <a:endParaRPr lang="en-US" dirty="0">
              <a:latin typeface="Hacen Tehran" panose="02000000000000000000" pitchFamily="2" charset="-78"/>
              <a:cs typeface="Hacen Tehran" panose="02000000000000000000" pitchFamily="2" charset="-78"/>
            </a:endParaRPr>
          </a:p>
          <a:p>
            <a:pPr marL="0" indent="0" algn="just">
              <a:buNone/>
            </a:pPr>
            <a:endParaRPr lang="en-US"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1639769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AB66CA-2CE6-4812-9637-B3ADCFDE1216}"/>
              </a:ext>
            </a:extLst>
          </p:cNvPr>
          <p:cNvSpPr>
            <a:spLocks noGrp="1"/>
          </p:cNvSpPr>
          <p:nvPr>
            <p:ph idx="1"/>
          </p:nvPr>
        </p:nvSpPr>
        <p:spPr>
          <a:xfrm>
            <a:off x="1857173" y="790852"/>
            <a:ext cx="10018713" cy="5560381"/>
          </a:xfrm>
        </p:spPr>
        <p:txBody>
          <a:bodyPr>
            <a:noAutofit/>
          </a:bodyPr>
          <a:lstStyle/>
          <a:p>
            <a:pPr marL="0" indent="0" algn="just" rtl="1">
              <a:buNone/>
            </a:pPr>
            <a:r>
              <a:rPr lang="ar-SA" b="1" dirty="0">
                <a:solidFill>
                  <a:schemeClr val="accent1">
                    <a:lumMod val="75000"/>
                  </a:schemeClr>
                </a:solidFill>
                <a:latin typeface="Hacen Tehran" panose="02000000000000000000" pitchFamily="2" charset="-78"/>
                <a:cs typeface="Hacen Tehran" panose="02000000000000000000" pitchFamily="2" charset="-78"/>
              </a:rPr>
              <a:t>ما القيمة التي ستضيفها مواصفة الآيزو 26000 ؟</a:t>
            </a:r>
            <a:endParaRPr lang="ar-JO" b="1"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buNone/>
            </a:pPr>
            <a:endParaRPr lang="en-US" sz="1200" dirty="0">
              <a:latin typeface="Hacen Tehran" panose="02000000000000000000" pitchFamily="2" charset="-78"/>
              <a:cs typeface="Hacen Tehran" panose="02000000000000000000" pitchFamily="2" charset="-78"/>
            </a:endParaRPr>
          </a:p>
          <a:p>
            <a:pPr lvl="0" algn="just" rtl="1"/>
            <a:r>
              <a:rPr lang="ar-SA" sz="1800" dirty="0">
                <a:latin typeface="Hacen Tehran" panose="02000000000000000000" pitchFamily="2" charset="-78"/>
                <a:cs typeface="Hacen Tehran" panose="02000000000000000000" pitchFamily="2" charset="-78"/>
              </a:rPr>
              <a:t>تطوير توافق دولي في الآراء بشأن ما تعنيه المسؤولية المجتمعية (</a:t>
            </a:r>
            <a:r>
              <a:rPr lang="en-US" sz="1800" dirty="0">
                <a:latin typeface="Hacen Tehran" panose="02000000000000000000" pitchFamily="2" charset="-78"/>
                <a:cs typeface="Hacen Tehran" panose="02000000000000000000" pitchFamily="2" charset="-78"/>
              </a:rPr>
              <a:t>SRS’s</a:t>
            </a:r>
            <a:r>
              <a:rPr lang="ar-SA" sz="1800" dirty="0">
                <a:latin typeface="Hacen Tehran" panose="02000000000000000000" pitchFamily="2" charset="-78"/>
                <a:cs typeface="Hacen Tehran" panose="02000000000000000000" pitchFamily="2" charset="-78"/>
              </a:rPr>
              <a:t>) والقضايا التي تحتاج الهيئات / المؤسسات إلى معالجتها وفقا لهذه المواصفة.</a:t>
            </a:r>
            <a:endParaRPr lang="en-US" sz="1800" dirty="0">
              <a:latin typeface="Hacen Tehran" panose="02000000000000000000" pitchFamily="2" charset="-78"/>
              <a:cs typeface="Hacen Tehran" panose="02000000000000000000" pitchFamily="2" charset="-78"/>
            </a:endParaRPr>
          </a:p>
          <a:p>
            <a:pPr lvl="0" algn="just" rtl="1"/>
            <a:r>
              <a:rPr lang="ar-SA" sz="1800" dirty="0">
                <a:latin typeface="Hacen Tehran" panose="02000000000000000000" pitchFamily="2" charset="-78"/>
                <a:cs typeface="Hacen Tehran" panose="02000000000000000000" pitchFamily="2" charset="-78"/>
              </a:rPr>
              <a:t>تقديم مبادئ توجيهية تترجم مبادئ المسؤولية المجتمعية  إلى إجراءات فعالة،  وتعميم أفضل الممارسات التي تطورت بالفعل وتوزيعها في جميع أنحاء العالم لما فيه خير للمجتمع الدولي.</a:t>
            </a:r>
            <a:endParaRPr lang="en-US" sz="1800" dirty="0">
              <a:latin typeface="Hacen Tehran" panose="02000000000000000000" pitchFamily="2" charset="-78"/>
              <a:cs typeface="Hacen Tehran" panose="02000000000000000000" pitchFamily="2" charset="-78"/>
            </a:endParaRPr>
          </a:p>
          <a:p>
            <a:pPr marL="0" indent="0" algn="just" rtl="1">
              <a:buNone/>
            </a:pPr>
            <a:r>
              <a:rPr lang="ar-SA" sz="1800" dirty="0">
                <a:latin typeface="Hacen Tehran" panose="02000000000000000000" pitchFamily="2" charset="-78"/>
                <a:cs typeface="Hacen Tehran" panose="02000000000000000000" pitchFamily="2" charset="-78"/>
              </a:rPr>
              <a:t>سيضيف آيزو 26000 قيمة إلى المبادرات القائمة للمسؤولية المجتمعية من خلال توفير التناسق والإرشادات ذات الصلة على الصعيد العالمي، على أساس توافق دولي في الآراء بين الخبراء الممثلة لمجموعات أصحاب المصالح حيث يتم تشجيع تطبيق أفضل الممارسات في مجال المسؤولية الاجتماعية في جميع أنحاء العالم.</a:t>
            </a:r>
            <a:endParaRPr lang="en-US" sz="1800" dirty="0">
              <a:latin typeface="Hacen Tehran" panose="02000000000000000000" pitchFamily="2" charset="-78"/>
              <a:cs typeface="Hacen Tehran" panose="02000000000000000000" pitchFamily="2" charset="-78"/>
            </a:endParaRPr>
          </a:p>
          <a:p>
            <a:pPr marL="0" indent="0" algn="just" rtl="1">
              <a:buNone/>
            </a:pPr>
            <a:r>
              <a:rPr lang="ar-SA" sz="1800" dirty="0">
                <a:latin typeface="Hacen Tehran" panose="02000000000000000000" pitchFamily="2" charset="-78"/>
                <a:cs typeface="Hacen Tehran" panose="02000000000000000000" pitchFamily="2" charset="-78"/>
              </a:rPr>
              <a:t>إن المؤسسات التعليمية وخصوصاً الكبيرة منها، مطالبة الآن وأكثر من أي وقت مضى بتحمل مسؤولياتها، وأن تبادر هذه المؤسسات إلى مأسسة المسؤولية المجتمعية من خلال خططها الإستراتيجية التي تتضمن إجراء الدراسات، ووضع آليات قياس ومؤشرات لمدى النجاح. ويكون ذلك بالانتقال من مفهوم تقديم الخدمة التطوعية إلى تطبيق أوسع يقوم على تبني مفهوم المسؤولية المجتمعية، التي ترتكز على التأمل الدائم في محطات المرور المنجزة في المؤسسة، والتأكد من حاجة المجتمع للخدمة المقدمة.</a:t>
            </a:r>
            <a:endParaRPr lang="en-US" sz="1800" dirty="0">
              <a:latin typeface="Hacen Tehran" panose="02000000000000000000" pitchFamily="2" charset="-78"/>
              <a:cs typeface="Hacen Tehran" panose="02000000000000000000" pitchFamily="2" charset="-78"/>
            </a:endParaRPr>
          </a:p>
          <a:p>
            <a:pPr marL="0" indent="0" algn="just" rtl="1">
              <a:buNone/>
            </a:pPr>
            <a:r>
              <a:rPr lang="ar-SA" sz="1800" dirty="0">
                <a:latin typeface="Hacen Tehran" panose="02000000000000000000" pitchFamily="2" charset="-78"/>
                <a:cs typeface="Hacen Tehran" panose="02000000000000000000" pitchFamily="2" charset="-78"/>
              </a:rPr>
              <a:t>فالمسؤولية المجتمعية هي ثقافة والتزام بالمسؤولية ضمن أولويات التخطيط الاستراتيجي للمؤسسة، وتوفير دعم الإدارة العليا ومساندتها تجاه التنمية المستدامة للمجتمع بأبعادها الثلاثة: الاقتصادية، والاجتماعية، والبيئية.وعادةً ما تنبثق المسؤولية المجتمعية للجامعة من حيث هي التزامٌ لكل الإجراءات اللازمة والممكنة لتحسين نوعية الحياة لموظفيها وطلبتها وللمجتمع المحلي والعالمي بأكمله. </a:t>
            </a:r>
            <a:endParaRPr lang="en-US" sz="1800" dirty="0">
              <a:latin typeface="Hacen Tehran" panose="02000000000000000000" pitchFamily="2" charset="-78"/>
              <a:cs typeface="Hacen Tehran" panose="02000000000000000000" pitchFamily="2" charset="-78"/>
            </a:endParaRPr>
          </a:p>
          <a:p>
            <a:pPr algn="just"/>
            <a:endParaRPr lang="en-US" sz="18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1490574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48AA00-50D2-45C8-A410-F4BC938BD88B}"/>
              </a:ext>
            </a:extLst>
          </p:cNvPr>
          <p:cNvSpPr>
            <a:spLocks noGrp="1"/>
          </p:cNvSpPr>
          <p:nvPr>
            <p:ph idx="1"/>
          </p:nvPr>
        </p:nvSpPr>
        <p:spPr>
          <a:xfrm>
            <a:off x="2183907" y="1305017"/>
            <a:ext cx="9514425" cy="4643021"/>
          </a:xfrm>
        </p:spPr>
        <p:txBody>
          <a:bodyPr>
            <a:noAutofit/>
          </a:bodyPr>
          <a:lstStyle/>
          <a:p>
            <a:pPr marL="0" indent="0" algn="just" rtl="1">
              <a:lnSpc>
                <a:spcPct val="150000"/>
              </a:lnSpc>
              <a:buNone/>
            </a:pPr>
            <a:r>
              <a:rPr lang="ar-SA" sz="1800" dirty="0">
                <a:latin typeface="Hacen Tehran" panose="02000000000000000000" pitchFamily="2" charset="-78"/>
                <a:cs typeface="Hacen Tehran" panose="02000000000000000000" pitchFamily="2" charset="-78"/>
              </a:rPr>
              <a:t>ومن منطلق الرؤية الفلسطينية والغايات للجامعة، فإنها تنهض بمسؤولياتها المجتمعية على نحو يستند إلى رؤية غير تقليدية، تعكس التزامها بالإسهام في تعميق وترسيخ الفكر الإبداعي ومنجزاته الثقافية والتكنولوجية في المجتمع، وتتشعب أدوار الجامعة التي تترجم من خلال مسئوليتها المجتمعية إلى مبادرات تمتد منذ نشأة الجامعة في ظروف خاصة لتؤدي أدواراً ريادية ومتميزة ووطنية شمولية، وهي باستمرار تجد في مبادراتها سعياً لمواكبة التطورات في المجتمع، وتواصل تخصيص موازنات للتطوير التقني والإلكتروني، وفي مجال البحث العلمي، وابتعاث الطلبة لنيل درجتي الماجستير والدكتوراه، وترتقي بمساهماتها في خدمة المجتمع المحلي وبدورها التنويري.</a:t>
            </a:r>
            <a:endParaRPr lang="en-US" sz="1800" dirty="0">
              <a:latin typeface="Hacen Tehran" panose="02000000000000000000" pitchFamily="2" charset="-78"/>
              <a:cs typeface="Hacen Tehran" panose="02000000000000000000" pitchFamily="2" charset="-78"/>
            </a:endParaRPr>
          </a:p>
          <a:p>
            <a:pPr marL="0" indent="0" algn="just" rtl="1">
              <a:lnSpc>
                <a:spcPct val="150000"/>
              </a:lnSpc>
              <a:buNone/>
            </a:pPr>
            <a:r>
              <a:rPr lang="ar-SA" sz="1800" dirty="0">
                <a:latin typeface="Hacen Tehran" panose="02000000000000000000" pitchFamily="2" charset="-78"/>
                <a:cs typeface="Hacen Tehran" panose="02000000000000000000" pitchFamily="2" charset="-78"/>
              </a:rPr>
              <a:t>وفي ضوء ما سبق تعرف المسؤولية المجتمعية للجامعات بأنها: توحيد الجهود وتأطيرها وإقحامها في قضايا المجتمع ومشكلاته التي باتت بحاجة إلى اختصاصات وقدرات وخبرات توظف البعد الأكاديمي والإداري صلب التشخيص والمعالجة على صعيد العاملين والطلبة ومشاركتهم ضمن خطة تشرك الجميع بالهم التنموي وتسهم بتوفير آليات تشاركيه مع المجتمع المحلي بصورة تعكس دور الجامعة في المجتمع ودور المجتمع في تطوير الجامعة ومساعدتها مادياً ومعنوياً، مثل تدريب ومساهمة المجتمع أو إيجاد التخصص المبني على سوق العمل أو معالجة أثر الأنشطة التي تقوم بها الجامعة، سواءً من خلال إعادة تدوير المنتج أو التخلص السليم منها، وإيجاد بيئة صديقة.</a:t>
            </a:r>
            <a:endParaRPr lang="en-US" sz="1800" dirty="0">
              <a:latin typeface="Hacen Tehran" panose="02000000000000000000" pitchFamily="2" charset="-78"/>
              <a:cs typeface="Hacen Tehran" panose="02000000000000000000" pitchFamily="2" charset="-78"/>
            </a:endParaRPr>
          </a:p>
          <a:p>
            <a:pPr algn="just">
              <a:lnSpc>
                <a:spcPct val="150000"/>
              </a:lnSpc>
            </a:pPr>
            <a:endParaRPr lang="en-US" sz="18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3452002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84E073-DDE7-4241-916D-D5B5CA10F05F}"/>
              </a:ext>
            </a:extLst>
          </p:cNvPr>
          <p:cNvSpPr>
            <a:spLocks noGrp="1"/>
          </p:cNvSpPr>
          <p:nvPr>
            <p:ph idx="1"/>
          </p:nvPr>
        </p:nvSpPr>
        <p:spPr>
          <a:xfrm>
            <a:off x="2237173" y="470516"/>
            <a:ext cx="9461159" cy="6205492"/>
          </a:xfrm>
        </p:spPr>
        <p:txBody>
          <a:bodyPr>
            <a:noAutofit/>
          </a:bodyPr>
          <a:lstStyle/>
          <a:p>
            <a:pPr marL="0" indent="0" algn="just" rtl="1">
              <a:buNone/>
            </a:pPr>
            <a:r>
              <a:rPr lang="ar-SA" b="1" dirty="0">
                <a:solidFill>
                  <a:schemeClr val="accent1">
                    <a:lumMod val="75000"/>
                  </a:schemeClr>
                </a:solidFill>
                <a:latin typeface="Hacen Tehran" panose="02000000000000000000" pitchFamily="2" charset="-78"/>
                <a:cs typeface="Hacen Tehran" panose="02000000000000000000" pitchFamily="2" charset="-78"/>
              </a:rPr>
              <a:t>ومن بين أهم جوانب المسؤولية المجتمعية للجامعات هي:</a:t>
            </a:r>
            <a:endParaRPr lang="ar-JO" b="1"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buNone/>
            </a:pPr>
            <a:endParaRPr lang="en-US" sz="7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صياغة مواطنين منتجين ومسؤولين، وتشجيع المشاركة الواسعة في المجتمع المدني، وتنمية المهارات والاتجاهات لتحقيق ذلك، وهو أمر من الأهمية بمكان في التعليم العالي.</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نقل التقنية، والابتكار، والتعليم المستمر. وهذا الجانب في التعليم العالي جزء أساسي في التزام الجامعة لعموم المجتمع وهو بنفس الأهمية للخبرة والتجربة التربوية والتعليمية لكل طالب.</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تطوير البرامج والتخصصات الأكاديمية التي تلبي احتياجات سوق العمل ومتطلباته المتجددة والمتطورة.</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تطوير الجامعات لبرامج الرعاية الطبية، والتعليمية وتكنولوجيا المعلومات والاتصالات، والخدمات الثقافية.</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شراكة مع المجتمع ومؤسساته في تطوير البرامج الأكاديمية، والمهارات والمعارف التي تتضمنها هذه البرامج، لتلبي احتياجات المجتمع وأولوياته.</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عقد اتفاقات تعاون مهني وعلمي مع هيئات ومؤسسات المجتمع في مجالات الخدمة العامة، والتعاون الأكاديمي والتنمية المهنية، والتدريب والبحث العلمي، وخدمة البيئة.</a:t>
            </a:r>
            <a:endParaRPr lang="en-US" sz="2000" dirty="0">
              <a:latin typeface="Hacen Tehran" panose="02000000000000000000" pitchFamily="2" charset="-78"/>
              <a:cs typeface="Hacen Tehran" panose="02000000000000000000" pitchFamily="2" charset="-78"/>
            </a:endParaRPr>
          </a:p>
          <a:p>
            <a:pPr marL="0" indent="0" algn="just" rtl="1">
              <a:buNone/>
            </a:pPr>
            <a:endParaRPr lang="en-US" sz="20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210989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DDC13-8FCE-4499-87C2-453E41C35355}"/>
              </a:ext>
            </a:extLst>
          </p:cNvPr>
          <p:cNvSpPr>
            <a:spLocks noGrp="1"/>
          </p:cNvSpPr>
          <p:nvPr>
            <p:ph idx="1"/>
          </p:nvPr>
        </p:nvSpPr>
        <p:spPr>
          <a:xfrm>
            <a:off x="1768396" y="2160972"/>
            <a:ext cx="10018713" cy="3124201"/>
          </a:xfrm>
        </p:spPr>
        <p:txBody>
          <a:bodyPr>
            <a:noAutofit/>
          </a:bodyPr>
          <a:lstStyle/>
          <a:p>
            <a:pPr marL="0" indent="0" algn="just" rtl="1">
              <a:lnSpc>
                <a:spcPct val="200000"/>
              </a:lnSpc>
              <a:buNone/>
            </a:pPr>
            <a:r>
              <a:rPr lang="ar-SA" sz="2000" dirty="0">
                <a:latin typeface="Hacen Tehran" panose="02000000000000000000" pitchFamily="2" charset="-78"/>
                <a:cs typeface="Hacen Tehran" panose="02000000000000000000" pitchFamily="2" charset="-78"/>
              </a:rPr>
              <a:t>إن رسالة الجامعة تتلخص في بنود مجملها ما يتعلق بالمجتمع المحلي والمجتمعات المجاورة، وبالتالي تصف دورها بأن تكون شريكاً كاملاً، في تطوير المجتمع الفلسطيني بوجه خاص والمجتمع العربي والعالمي بشكل عام. فالجامعة بذلك تلزم نفسها بالشراكة مع المجتمع، وتضع لذلك برامج دائمة ومتطورة باستمرار. وبما أن الجامعة مؤسسة تعليم عال، فهي أيضاً ملتزمة بنوعية التعليم وحداثته، وعليها أن تسهم بجدية في البحث العلمي الذي يعد الوسيلة الأساسية لقيادة المجتمع ليصبح شريكاً ومنتجاً وفاعلاً في الحضارة الإنسانية. وحيث أن التغيرات في المجتمع متواصلة، فإنه لابد أن تتجدد وتتطور صيغ المشاركة بين الجامعة والمجتمع، من خلال تطوير ما هو قائم من صيغ أو استحداث صيغ جديدة تلبي احتياجات هذا التطور.</a:t>
            </a:r>
            <a:endParaRPr lang="en-US" sz="2000" dirty="0">
              <a:latin typeface="Hacen Tehran" panose="02000000000000000000" pitchFamily="2" charset="-78"/>
              <a:cs typeface="Hacen Tehran" panose="02000000000000000000" pitchFamily="2" charset="-78"/>
            </a:endParaRPr>
          </a:p>
          <a:p>
            <a:pPr marL="0" indent="0" algn="just">
              <a:lnSpc>
                <a:spcPct val="200000"/>
              </a:lnSpc>
              <a:buNone/>
            </a:pPr>
            <a:endParaRPr lang="en-US" sz="20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2630529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1BEBC2-9EEC-4884-AB21-C50F92E0DB0D}"/>
              </a:ext>
            </a:extLst>
          </p:cNvPr>
          <p:cNvSpPr>
            <a:spLocks noGrp="1"/>
          </p:cNvSpPr>
          <p:nvPr>
            <p:ph idx="1"/>
          </p:nvPr>
        </p:nvSpPr>
        <p:spPr>
          <a:xfrm>
            <a:off x="1635231" y="2081072"/>
            <a:ext cx="10018713" cy="3124201"/>
          </a:xfrm>
        </p:spPr>
        <p:txBody>
          <a:bodyPr vert="horz" lIns="91440" tIns="45720" rIns="91440" bIns="45720" rtlCol="0" anchor="ctr">
            <a:noAutofit/>
          </a:bodyPr>
          <a:lstStyle/>
          <a:p>
            <a:pPr marL="0" indent="0" algn="just" rtl="1">
              <a:lnSpc>
                <a:spcPct val="200000"/>
              </a:lnSpc>
              <a:buNone/>
            </a:pPr>
            <a:r>
              <a:rPr lang="ar-SA" sz="2000" dirty="0">
                <a:latin typeface="Hacen Tehran" panose="02000000000000000000" pitchFamily="2" charset="-78"/>
                <a:cs typeface="Hacen Tehran" panose="02000000000000000000" pitchFamily="2" charset="-78"/>
              </a:rPr>
              <a:t>إن رؤية الجامعات للمسؤولية المجتمعية يجب أن تتمحور حول تخريج جيل جامعي مسؤول اجتماعياً من خلال ممارسته لأدواره ومسؤولياته المختلفة بوعيه وممارسته على اعتبار أنه مواطنٌ صالح.</a:t>
            </a:r>
            <a:endParaRPr lang="en-US" sz="2000" dirty="0">
              <a:latin typeface="Hacen Tehran" panose="02000000000000000000" pitchFamily="2" charset="-78"/>
              <a:cs typeface="Hacen Tehran" panose="02000000000000000000" pitchFamily="2" charset="-78"/>
            </a:endParaRPr>
          </a:p>
          <a:p>
            <a:pPr marL="0" indent="0" algn="just" rtl="1">
              <a:lnSpc>
                <a:spcPct val="200000"/>
              </a:lnSpc>
              <a:buNone/>
            </a:pPr>
            <a:r>
              <a:rPr lang="ar-SA" sz="2000" dirty="0">
                <a:latin typeface="Hacen Tehran" panose="02000000000000000000" pitchFamily="2" charset="-78"/>
                <a:cs typeface="Hacen Tehran" panose="02000000000000000000" pitchFamily="2" charset="-78"/>
              </a:rPr>
              <a:t>كما أن سياستها يجب أن تنبثق من سعي الجامعة إلى توفير كل السبل الكفيلة بتحقيق المسؤولية المجتمعية المأخوذة على عاتقها وبالتعاون مع كل الجهات المعنية ذات الاهتمام المشترك.</a:t>
            </a:r>
            <a:endParaRPr lang="en-US" sz="2000" dirty="0">
              <a:latin typeface="Hacen Tehran" panose="02000000000000000000" pitchFamily="2" charset="-78"/>
              <a:cs typeface="Hacen Tehran" panose="02000000000000000000" pitchFamily="2" charset="-78"/>
            </a:endParaRPr>
          </a:p>
          <a:p>
            <a:pPr marL="0" indent="0" algn="just" rtl="1">
              <a:lnSpc>
                <a:spcPct val="200000"/>
              </a:lnSpc>
              <a:buNone/>
            </a:pPr>
            <a:r>
              <a:rPr lang="ar-SA" sz="2000" dirty="0">
                <a:latin typeface="Hacen Tehran" panose="02000000000000000000" pitchFamily="2" charset="-78"/>
                <a:cs typeface="Hacen Tehran" panose="02000000000000000000" pitchFamily="2" charset="-78"/>
              </a:rPr>
              <a:t>ومن هذا المنطلق، تتم ممارسة بعض الأنشطة والتفاعلات العملية المباشرة مع المجتمع، ليس حصراً بل استكمالاً للدور المجتمعي بشموليته في كل مكونات الجامعة وفعلها اليومي، وهي أدوار تمارس عبر رئاسة الجامعة، ووحداتها الإدارية والفنية، وتتركز في متابعة من دوائر شؤون الطلبة، والعلاقات العامة، والتعليم المستمر</a:t>
            </a:r>
            <a:r>
              <a:rPr lang="ar-JO" sz="2000" dirty="0">
                <a:latin typeface="Hacen Tehran" panose="02000000000000000000" pitchFamily="2" charset="-78"/>
                <a:cs typeface="Hacen Tehran" panose="02000000000000000000" pitchFamily="2" charset="-78"/>
              </a:rPr>
              <a:t>.</a:t>
            </a:r>
            <a:endParaRPr lang="en-US" sz="2000" dirty="0">
              <a:latin typeface="Hacen Tehran" panose="02000000000000000000" pitchFamily="2" charset="-78"/>
              <a:cs typeface="Hacen Tehran" panose="02000000000000000000" pitchFamily="2" charset="-78"/>
            </a:endParaRPr>
          </a:p>
          <a:p>
            <a:pPr marL="0" indent="0" algn="just" rtl="1">
              <a:lnSpc>
                <a:spcPct val="200000"/>
              </a:lnSpc>
              <a:buNone/>
            </a:pPr>
            <a:endParaRPr lang="en-US" sz="20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2125211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1AA15-F537-4EAC-813F-5882AB55B63A}"/>
              </a:ext>
            </a:extLst>
          </p:cNvPr>
          <p:cNvSpPr>
            <a:spLocks noGrp="1"/>
          </p:cNvSpPr>
          <p:nvPr>
            <p:ph idx="1"/>
          </p:nvPr>
        </p:nvSpPr>
        <p:spPr>
          <a:xfrm>
            <a:off x="1864705" y="3149600"/>
            <a:ext cx="10018713" cy="1025236"/>
          </a:xfrm>
        </p:spPr>
        <p:txBody>
          <a:bodyPr>
            <a:noAutofit/>
          </a:bodyPr>
          <a:lstStyle/>
          <a:p>
            <a:pPr marL="0" indent="0" algn="just" rtl="1">
              <a:lnSpc>
                <a:spcPct val="150000"/>
              </a:lnSpc>
              <a:buNone/>
            </a:pPr>
            <a:r>
              <a:rPr lang="ar-SA" sz="1600" dirty="0">
                <a:latin typeface="Hacen Tehran" panose="02000000000000000000" pitchFamily="2" charset="-78"/>
                <a:cs typeface="Hacen Tehran" panose="02000000000000000000" pitchFamily="2" charset="-78"/>
              </a:rPr>
              <a:t>تعد القيم والمبادئ التي تقوم عليها الجامعات من زاوية المسؤولية المجتمعية وعلاقتها بالمجتمع المحلي والإنساني عموماً ذات أهمية كبرى من زاوية الأدوار التي تقوم بها الجامعة وتطوير المجتمع والنهوض به،  بحسب الآتي:</a:t>
            </a:r>
            <a:endParaRPr lang="en-US" sz="1600" dirty="0">
              <a:latin typeface="Hacen Tehran" panose="02000000000000000000" pitchFamily="2" charset="-78"/>
              <a:cs typeface="Hacen Tehran" panose="02000000000000000000" pitchFamily="2" charset="-78"/>
            </a:endParaRPr>
          </a:p>
          <a:p>
            <a:pPr algn="just" rtl="1">
              <a:lnSpc>
                <a:spcPct val="150000"/>
              </a:lnSpc>
            </a:pPr>
            <a:r>
              <a:rPr lang="ar-JO" sz="1600" dirty="0">
                <a:latin typeface="Hacen Tehran" panose="02000000000000000000" pitchFamily="2" charset="-78"/>
                <a:cs typeface="Hacen Tehran" panose="02000000000000000000" pitchFamily="2" charset="-78"/>
              </a:rPr>
              <a:t>أولاً – النمو المعرفي – أو ما يسمى باسم الثورة المعرفية والانفجار المعرفي الذي تسهم الجامعة في إحداث أساليب وأدوات الحصول على المعرفة وتخزينها واسترجاعها وتحليلها ، ولذا صارت قوة الجامعة وكفاءة أعضاء هيئة التدريس فيها ومستوى طلابها من الأهمية الكبيرة التي تسهم في تحديد درجة التقدم الاجتماعي ومكوناته الاجتماعية والاقتصادية والثقافية.</a:t>
            </a:r>
            <a:endParaRPr lang="en-US" sz="1600" dirty="0">
              <a:latin typeface="Hacen Tehran" panose="02000000000000000000" pitchFamily="2" charset="-78"/>
              <a:cs typeface="Hacen Tehran" panose="02000000000000000000" pitchFamily="2" charset="-78"/>
            </a:endParaRPr>
          </a:p>
          <a:p>
            <a:pPr algn="just" rtl="1">
              <a:lnSpc>
                <a:spcPct val="150000"/>
              </a:lnSpc>
            </a:pPr>
            <a:r>
              <a:rPr lang="ar-JO" sz="1600" dirty="0">
                <a:latin typeface="Hacen Tehran" panose="02000000000000000000" pitchFamily="2" charset="-78"/>
                <a:cs typeface="Hacen Tehran" panose="02000000000000000000" pitchFamily="2" charset="-78"/>
              </a:rPr>
              <a:t>ثانياً – التقدم التقني – الذي فرض على الجامعات توجهات معينة فلم يعد هناك مجال لتعزل الجامعة نفسها عن هذا التقدم والتطور ، فقد أصبح من بعض مسؤولياتها النهوض بمجتمعاتها والدخول بها إلى عصر التقنية وملاحقة التطور التكنولوجي والمساهمة فيه أيضاً.</a:t>
            </a:r>
            <a:endParaRPr lang="en-US" sz="1600" dirty="0">
              <a:latin typeface="Hacen Tehran" panose="02000000000000000000" pitchFamily="2" charset="-78"/>
              <a:cs typeface="Hacen Tehran" panose="02000000000000000000" pitchFamily="2" charset="-78"/>
            </a:endParaRPr>
          </a:p>
          <a:p>
            <a:pPr algn="just" rtl="1">
              <a:lnSpc>
                <a:spcPct val="150000"/>
              </a:lnSpc>
            </a:pPr>
            <a:r>
              <a:rPr lang="ar-JO" sz="1600" dirty="0">
                <a:latin typeface="Hacen Tehran" panose="02000000000000000000" pitchFamily="2" charset="-78"/>
                <a:cs typeface="Hacen Tehran" panose="02000000000000000000" pitchFamily="2" charset="-78"/>
              </a:rPr>
              <a:t>ثالثاً – التنمية – وهي الأخرى ترسخ العلاقة بين الجامعة والمجتمع ولعل غياب دور التعليم العالي في الإسهام بالخطط التنموية من الأسباب الأساسية في تلكؤ الخطط التنموية ، فالجامعة تحرص على تنمية البحث العلمي والتطبيقي وأن تربط البحث بواقع العمل ، وهي تدرس مشكلات الصناعة والزراعة والقطاعات الإنتاجية والخدمية المختلفة ومعوقات العمل وتحرص على إعداد الأطر والكفاءات البشرية التي يحتاجها المجتمع في مختلف النشاطات وتزويدها بأحدث المعارف والخبرات وبالتالي تزويدها للمجتمع . </a:t>
            </a:r>
            <a:endParaRPr lang="en-US" sz="1600" dirty="0">
              <a:latin typeface="Hacen Tehran" panose="02000000000000000000" pitchFamily="2" charset="-78"/>
              <a:cs typeface="Hacen Tehran" panose="02000000000000000000" pitchFamily="2" charset="-78"/>
            </a:endParaRPr>
          </a:p>
          <a:p>
            <a:pPr marL="0" indent="0" algn="just" rtl="1">
              <a:lnSpc>
                <a:spcPct val="150000"/>
              </a:lnSpc>
              <a:buNone/>
            </a:pPr>
            <a:endParaRPr lang="en-US" sz="16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1428631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7FF60F-437D-4F6E-9DA1-B35D40F44A05}"/>
              </a:ext>
            </a:extLst>
          </p:cNvPr>
          <p:cNvSpPr>
            <a:spLocks noGrp="1"/>
          </p:cNvSpPr>
          <p:nvPr>
            <p:ph idx="1"/>
          </p:nvPr>
        </p:nvSpPr>
        <p:spPr>
          <a:xfrm>
            <a:off x="2124722" y="15538"/>
            <a:ext cx="10018713" cy="2574524"/>
          </a:xfrm>
        </p:spPr>
        <p:txBody>
          <a:bodyPr>
            <a:normAutofit/>
          </a:bodyPr>
          <a:lstStyle/>
          <a:p>
            <a:pPr marL="0" indent="0" algn="r" rtl="1">
              <a:buNone/>
            </a:pPr>
            <a:r>
              <a:rPr lang="ar-SA" sz="2000" b="1" dirty="0">
                <a:solidFill>
                  <a:schemeClr val="accent1">
                    <a:lumMod val="75000"/>
                  </a:schemeClr>
                </a:solidFill>
                <a:latin typeface="Hacen Tehran" panose="02000000000000000000" pitchFamily="2" charset="-78"/>
                <a:cs typeface="Hacen Tehran" panose="02000000000000000000" pitchFamily="2" charset="-78"/>
              </a:rPr>
              <a:t>معايير المسؤولية المجتمعية حسب اتحاد الجامعات العربية</a:t>
            </a:r>
            <a:endParaRPr lang="en-US" sz="2000" b="1" dirty="0">
              <a:solidFill>
                <a:schemeClr val="accent1">
                  <a:lumMod val="75000"/>
                </a:schemeClr>
              </a:solidFill>
              <a:latin typeface="Hacen Tehran" panose="02000000000000000000" pitchFamily="2" charset="-78"/>
              <a:cs typeface="Hacen Tehran" panose="02000000000000000000" pitchFamily="2" charset="-78"/>
            </a:endParaRPr>
          </a:p>
          <a:p>
            <a:pPr marL="0" indent="0" algn="r" rtl="1">
              <a:buNone/>
            </a:pPr>
            <a:r>
              <a:rPr lang="ar-SA" sz="2000" dirty="0">
                <a:latin typeface="Hacen Tehran" panose="02000000000000000000" pitchFamily="2" charset="-78"/>
                <a:cs typeface="Hacen Tehran" panose="02000000000000000000" pitchFamily="2" charset="-78"/>
              </a:rPr>
              <a:t>يتبنى اتحاد الجامعات العربية معايير تظهر إلى حد كبير ضمان ممارسة الجامعات للمسؤولية المجتمعية ضمنيا، إذ ينبغي على الجامعات أن تقوم بـِ:</a:t>
            </a:r>
            <a:endParaRPr lang="ar-JO" sz="2000" dirty="0">
              <a:latin typeface="Hacen Tehran" panose="02000000000000000000" pitchFamily="2" charset="-78"/>
              <a:cs typeface="Hacen Tehran" panose="02000000000000000000" pitchFamily="2" charset="-78"/>
            </a:endParaRPr>
          </a:p>
          <a:p>
            <a:pPr marL="0" indent="0" algn="r" rtl="1">
              <a:buNone/>
            </a:pPr>
            <a:endParaRPr lang="en-US" sz="1200" dirty="0">
              <a:latin typeface="Hacen Tehran" panose="02000000000000000000" pitchFamily="2" charset="-78"/>
              <a:cs typeface="Hacen Tehran" panose="02000000000000000000" pitchFamily="2" charset="-78"/>
            </a:endParaRPr>
          </a:p>
          <a:p>
            <a:pPr algn="r"/>
            <a:endParaRPr lang="en-US" sz="2000" dirty="0">
              <a:latin typeface="Hacen Tehran" panose="02000000000000000000" pitchFamily="2" charset="-78"/>
              <a:cs typeface="Hacen Tehran" panose="02000000000000000000" pitchFamily="2" charset="-78"/>
            </a:endParaRPr>
          </a:p>
        </p:txBody>
      </p:sp>
      <p:sp>
        <p:nvSpPr>
          <p:cNvPr id="4" name="Rectangle: Rounded Corners 3">
            <a:extLst>
              <a:ext uri="{FF2B5EF4-FFF2-40B4-BE49-F238E27FC236}">
                <a16:creationId xmlns:a16="http://schemas.microsoft.com/office/drawing/2014/main" id="{898C4D09-E1C0-4C87-91A9-1364B43DEA5A}"/>
              </a:ext>
            </a:extLst>
          </p:cNvPr>
          <p:cNvSpPr/>
          <p:nvPr/>
        </p:nvSpPr>
        <p:spPr>
          <a:xfrm>
            <a:off x="2814221" y="1495147"/>
            <a:ext cx="7599284" cy="421688"/>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rtl="1"/>
            <a:r>
              <a:rPr lang="ar-JO" b="1" dirty="0">
                <a:latin typeface="Hacen Tehran" panose="02000000000000000000" pitchFamily="2" charset="-78"/>
                <a:cs typeface="Hacen Tehran" panose="02000000000000000000" pitchFamily="2" charset="-78"/>
              </a:rPr>
              <a:t>توفير خطة وضمان الظروف الملائمة لتنفيذها.</a:t>
            </a:r>
            <a:endParaRPr lang="en-US" b="1" dirty="0">
              <a:latin typeface="Hacen Tehran" panose="02000000000000000000" pitchFamily="2" charset="-78"/>
              <a:cs typeface="Hacen Tehran" panose="02000000000000000000" pitchFamily="2" charset="-78"/>
            </a:endParaRPr>
          </a:p>
        </p:txBody>
      </p:sp>
      <p:sp>
        <p:nvSpPr>
          <p:cNvPr id="5" name="Rectangle: Rounded Corners 4">
            <a:extLst>
              <a:ext uri="{FF2B5EF4-FFF2-40B4-BE49-F238E27FC236}">
                <a16:creationId xmlns:a16="http://schemas.microsoft.com/office/drawing/2014/main" id="{D2BB519E-00F3-4811-9555-73C02DA49D36}"/>
              </a:ext>
            </a:extLst>
          </p:cNvPr>
          <p:cNvSpPr/>
          <p:nvPr/>
        </p:nvSpPr>
        <p:spPr>
          <a:xfrm>
            <a:off x="2805342" y="1927939"/>
            <a:ext cx="7617041" cy="656207"/>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r" rtl="1"/>
            <a:r>
              <a:rPr lang="ar-JO" sz="1600" b="1" dirty="0">
                <a:solidFill>
                  <a:schemeClr val="tx1"/>
                </a:solidFill>
                <a:latin typeface="Hacen Tehran" panose="02000000000000000000" pitchFamily="2" charset="-78"/>
                <a:cs typeface="Hacen Tehran" panose="02000000000000000000" pitchFamily="2" charset="-78"/>
              </a:rPr>
              <a:t>تخصيص وحدة علمية لإدارة وتعزيز العلاقات مع مؤسسات المجتمع المحلي والإقليمي وسوق العمل .</a:t>
            </a:r>
            <a:endParaRPr lang="en-US" sz="1600" dirty="0">
              <a:solidFill>
                <a:schemeClr val="tx1"/>
              </a:solidFill>
              <a:latin typeface="Hacen Tehran" panose="02000000000000000000" pitchFamily="2" charset="-78"/>
              <a:cs typeface="Hacen Tehran" panose="02000000000000000000" pitchFamily="2" charset="-78"/>
            </a:endParaRPr>
          </a:p>
        </p:txBody>
      </p:sp>
      <p:sp>
        <p:nvSpPr>
          <p:cNvPr id="6" name="Rectangle: Rounded Corners 5">
            <a:extLst>
              <a:ext uri="{FF2B5EF4-FFF2-40B4-BE49-F238E27FC236}">
                <a16:creationId xmlns:a16="http://schemas.microsoft.com/office/drawing/2014/main" id="{5FADA1BD-2ECB-48D8-B58A-66C97336355C}"/>
              </a:ext>
            </a:extLst>
          </p:cNvPr>
          <p:cNvSpPr/>
          <p:nvPr/>
        </p:nvSpPr>
        <p:spPr>
          <a:xfrm>
            <a:off x="2805342" y="2580439"/>
            <a:ext cx="7625919" cy="904787"/>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rtl="1"/>
            <a:r>
              <a:rPr lang="ar-JO" sz="1600" b="1" dirty="0">
                <a:latin typeface="Hacen Tehran" panose="02000000000000000000" pitchFamily="2" charset="-78"/>
                <a:cs typeface="Hacen Tehran" panose="02000000000000000000" pitchFamily="2" charset="-78"/>
              </a:rPr>
              <a:t>إنشاء مراكز متخصصة لخدمة المجتمع مثل مراكز التعليم المستمر والمكاتب الإستشارية والعيادات الطبية والمراكز الزراعية والبيطرية ومراكز تستهدف خدمة الفئات المهمشة.</a:t>
            </a:r>
            <a:endParaRPr lang="en-US" sz="1600" b="1" dirty="0">
              <a:latin typeface="Hacen Tehran" panose="02000000000000000000" pitchFamily="2" charset="-78"/>
              <a:cs typeface="Hacen Tehran" panose="02000000000000000000" pitchFamily="2" charset="-78"/>
            </a:endParaRPr>
          </a:p>
        </p:txBody>
      </p:sp>
      <p:sp>
        <p:nvSpPr>
          <p:cNvPr id="7" name="Rectangle: Rounded Corners 6">
            <a:extLst>
              <a:ext uri="{FF2B5EF4-FFF2-40B4-BE49-F238E27FC236}">
                <a16:creationId xmlns:a16="http://schemas.microsoft.com/office/drawing/2014/main" id="{E24C7FEC-8EA2-425B-B529-FA85BA469B44}"/>
              </a:ext>
            </a:extLst>
          </p:cNvPr>
          <p:cNvSpPr/>
          <p:nvPr/>
        </p:nvSpPr>
        <p:spPr>
          <a:xfrm>
            <a:off x="2796464" y="3495583"/>
            <a:ext cx="7625919" cy="904787"/>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rtl="1"/>
            <a:r>
              <a:rPr lang="ar-JO" sz="1600" b="1" dirty="0">
                <a:solidFill>
                  <a:schemeClr val="tx1"/>
                </a:solidFill>
                <a:latin typeface="Hacen Tehran" panose="02000000000000000000" pitchFamily="2" charset="-78"/>
                <a:cs typeface="Hacen Tehran" panose="02000000000000000000" pitchFamily="2" charset="-78"/>
              </a:rPr>
              <a:t>الإسهام في إقامة المعارض والندوات العلمية والثقافية والتنموية والتدريبية وإصدار المجلات الثقافية وتطوير التقنيات والبرامج الحاسوبية وتقديم الدراسات والإستشارات لمؤسسات المجتمع العام والخاص.</a:t>
            </a:r>
            <a:endParaRPr lang="en-US" sz="1600" b="1" dirty="0">
              <a:solidFill>
                <a:schemeClr val="tx1"/>
              </a:solidFill>
              <a:latin typeface="Hacen Tehran" panose="02000000000000000000" pitchFamily="2" charset="-78"/>
              <a:cs typeface="Hacen Tehran" panose="02000000000000000000" pitchFamily="2" charset="-78"/>
            </a:endParaRPr>
          </a:p>
        </p:txBody>
      </p:sp>
      <p:sp>
        <p:nvSpPr>
          <p:cNvPr id="8" name="Rectangle: Rounded Corners 7">
            <a:extLst>
              <a:ext uri="{FF2B5EF4-FFF2-40B4-BE49-F238E27FC236}">
                <a16:creationId xmlns:a16="http://schemas.microsoft.com/office/drawing/2014/main" id="{0C2782CA-7290-4F57-9BE9-EDCA5C4EF49C}"/>
              </a:ext>
            </a:extLst>
          </p:cNvPr>
          <p:cNvSpPr/>
          <p:nvPr/>
        </p:nvSpPr>
        <p:spPr>
          <a:xfrm>
            <a:off x="2796464" y="4390747"/>
            <a:ext cx="7617041" cy="602947"/>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rtl="1"/>
            <a:r>
              <a:rPr lang="ar-JO" sz="1600" b="1" dirty="0">
                <a:latin typeface="Hacen Tehran" panose="02000000000000000000" pitchFamily="2" charset="-78"/>
                <a:cs typeface="Hacen Tehran" panose="02000000000000000000" pitchFamily="2" charset="-78"/>
              </a:rPr>
              <a:t>استحداث التخصصات الجديدة لمواكبة المستجدات العلمية وتلبية حاجات المجتمع.</a:t>
            </a:r>
            <a:endParaRPr lang="en-US" sz="1600" b="1" dirty="0">
              <a:latin typeface="Hacen Tehran" panose="02000000000000000000" pitchFamily="2" charset="-78"/>
              <a:cs typeface="Hacen Tehran" panose="02000000000000000000" pitchFamily="2" charset="-78"/>
            </a:endParaRPr>
          </a:p>
        </p:txBody>
      </p:sp>
      <p:sp>
        <p:nvSpPr>
          <p:cNvPr id="9" name="Rectangle: Rounded Corners 8">
            <a:extLst>
              <a:ext uri="{FF2B5EF4-FFF2-40B4-BE49-F238E27FC236}">
                <a16:creationId xmlns:a16="http://schemas.microsoft.com/office/drawing/2014/main" id="{B5BFE6B1-B4CA-41FA-BF89-C666F61A2E9A}"/>
              </a:ext>
            </a:extLst>
          </p:cNvPr>
          <p:cNvSpPr/>
          <p:nvPr/>
        </p:nvSpPr>
        <p:spPr>
          <a:xfrm>
            <a:off x="2796463" y="5000718"/>
            <a:ext cx="7617041" cy="532659"/>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rtl="1"/>
            <a:r>
              <a:rPr lang="ar-JO" sz="1600" b="1" dirty="0">
                <a:solidFill>
                  <a:schemeClr val="tx1"/>
                </a:solidFill>
                <a:latin typeface="Hacen Tehran" panose="02000000000000000000" pitchFamily="2" charset="-78"/>
                <a:cs typeface="Hacen Tehran" panose="02000000000000000000" pitchFamily="2" charset="-78"/>
              </a:rPr>
              <a:t>الإسهام مع مؤسسات المجتمع في تنفيذ المشاريع التنموية والاقتصادية والاجتماعية.</a:t>
            </a:r>
            <a:endParaRPr lang="en-US" sz="1600" b="1" dirty="0">
              <a:latin typeface="Hacen Tehran" panose="02000000000000000000" pitchFamily="2" charset="-78"/>
              <a:cs typeface="Hacen Tehran" panose="02000000000000000000" pitchFamily="2" charset="-78"/>
            </a:endParaRPr>
          </a:p>
        </p:txBody>
      </p:sp>
      <p:sp>
        <p:nvSpPr>
          <p:cNvPr id="10" name="Rectangle: Rounded Corners 9">
            <a:extLst>
              <a:ext uri="{FF2B5EF4-FFF2-40B4-BE49-F238E27FC236}">
                <a16:creationId xmlns:a16="http://schemas.microsoft.com/office/drawing/2014/main" id="{5D38C693-4E44-4622-B9FE-D07795861A1F}"/>
              </a:ext>
            </a:extLst>
          </p:cNvPr>
          <p:cNvSpPr/>
          <p:nvPr/>
        </p:nvSpPr>
        <p:spPr>
          <a:xfrm>
            <a:off x="2796463" y="5523019"/>
            <a:ext cx="7617041" cy="610706"/>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rtl="1"/>
            <a:r>
              <a:rPr lang="ar-JO" sz="1600" b="1" dirty="0">
                <a:latin typeface="Hacen Tehran" panose="02000000000000000000" pitchFamily="2" charset="-78"/>
                <a:cs typeface="Hacen Tehran" panose="02000000000000000000" pitchFamily="2" charset="-78"/>
              </a:rPr>
              <a:t>تعزيز علاقات العمل والروابط القوية مع مؤسسات المجتمع المحلي والعربي والعالمي من خلال توثيق علاقاتها مع المنظمات والاتحادات والروابط العلمية المختلفة.</a:t>
            </a:r>
            <a:endParaRPr lang="en-US" sz="1600" b="1" dirty="0">
              <a:latin typeface="Hacen Tehran" panose="02000000000000000000" pitchFamily="2" charset="-78"/>
              <a:cs typeface="Hacen Tehran" panose="02000000000000000000" pitchFamily="2" charset="-78"/>
            </a:endParaRPr>
          </a:p>
        </p:txBody>
      </p:sp>
      <p:sp>
        <p:nvSpPr>
          <p:cNvPr id="11" name="Rectangle: Rounded Corners 10">
            <a:extLst>
              <a:ext uri="{FF2B5EF4-FFF2-40B4-BE49-F238E27FC236}">
                <a16:creationId xmlns:a16="http://schemas.microsoft.com/office/drawing/2014/main" id="{7E56E779-D2F2-4961-849B-0345EAE60A13}"/>
              </a:ext>
            </a:extLst>
          </p:cNvPr>
          <p:cNvSpPr/>
          <p:nvPr/>
        </p:nvSpPr>
        <p:spPr>
          <a:xfrm>
            <a:off x="2796463" y="6133725"/>
            <a:ext cx="7608162" cy="532659"/>
          </a:xfrm>
          <a:prstGeom prst="roundRect">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rtl="1"/>
            <a:r>
              <a:rPr lang="ar-JO" sz="1600" b="1" dirty="0">
                <a:solidFill>
                  <a:schemeClr val="tx1"/>
                </a:solidFill>
                <a:latin typeface="Hacen Tehran" panose="02000000000000000000" pitchFamily="2" charset="-78"/>
                <a:cs typeface="Hacen Tehran" panose="02000000000000000000" pitchFamily="2" charset="-78"/>
              </a:rPr>
              <a:t>إبرام الاتفاقيات العلمية والبحثية وتبادل الزيارات مع المؤسسات المماثلة في العالم.</a:t>
            </a:r>
            <a:endParaRPr lang="en-US" sz="1600" b="1" dirty="0">
              <a:solidFill>
                <a:schemeClr val="tx1"/>
              </a:solidFill>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4067431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D6B119-A8FE-4FFB-9488-C5092C54E509}"/>
              </a:ext>
            </a:extLst>
          </p:cNvPr>
          <p:cNvSpPr>
            <a:spLocks noGrp="1"/>
          </p:cNvSpPr>
          <p:nvPr>
            <p:ph idx="1"/>
          </p:nvPr>
        </p:nvSpPr>
        <p:spPr>
          <a:xfrm>
            <a:off x="2068497" y="452391"/>
            <a:ext cx="9807388" cy="5953218"/>
          </a:xfrm>
        </p:spPr>
        <p:txBody>
          <a:bodyPr>
            <a:noAutofit/>
          </a:bodyPr>
          <a:lstStyle/>
          <a:p>
            <a:pPr marL="0" indent="0" algn="just" rtl="1">
              <a:buNone/>
            </a:pPr>
            <a:r>
              <a:rPr lang="ar-SA" b="1" dirty="0">
                <a:solidFill>
                  <a:schemeClr val="accent1">
                    <a:lumMod val="75000"/>
                  </a:schemeClr>
                </a:solidFill>
                <a:latin typeface="Hacen Tehran" panose="02000000000000000000" pitchFamily="2" charset="-78"/>
                <a:cs typeface="Hacen Tehran" panose="02000000000000000000" pitchFamily="2" charset="-78"/>
              </a:rPr>
              <a:t>عوامل الارتقاء بالمسؤولية المجتمعية للجامعات:</a:t>
            </a:r>
            <a:endParaRPr lang="ar-JO" b="1"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buNone/>
            </a:pPr>
            <a:endParaRPr lang="en-US" sz="1800" dirty="0">
              <a:latin typeface="Hacen Tehran" panose="02000000000000000000" pitchFamily="2" charset="-78"/>
              <a:cs typeface="Hacen Tehran" panose="02000000000000000000" pitchFamily="2" charset="-78"/>
            </a:endParaRPr>
          </a:p>
          <a:p>
            <a:pPr marL="0" indent="0" algn="just" rtl="1">
              <a:buNone/>
            </a:pPr>
            <a:r>
              <a:rPr lang="ar-SA" sz="1800" dirty="0">
                <a:latin typeface="Hacen Tehran" panose="02000000000000000000" pitchFamily="2" charset="-78"/>
                <a:cs typeface="Hacen Tehran" panose="02000000000000000000" pitchFamily="2" charset="-78"/>
              </a:rPr>
              <a:t>تتطلب عملية الارتقاء بالمسؤولية المجتمعية في الجامعات عدة عوامل ينبغي أن يتم أخذها بعين الاعتبار وهي:</a:t>
            </a:r>
            <a:endParaRPr lang="en-US" sz="1800"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الدراسات المسحية لحاجات القطاعات المختلفة التي يتطلبها سوق العمل.</a:t>
            </a:r>
            <a:endParaRPr lang="en-US"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العمل على دراسة رغبات وقدرات الدارسين (الطلبة) وتوفيرها بما يتناسب مع الإطار العام لتوجهات المجتمع.</a:t>
            </a:r>
            <a:endParaRPr lang="en-US"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اغتنام الفرص الكفيلة بتحقيق الرؤية التي تنطلق منها فلسفة الجامعة تجاه المسؤولية المجتمعية.</a:t>
            </a:r>
            <a:endParaRPr lang="en-US"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وضع خطة للمسؤولية المجتمعية كمكون رئيس من مكونات الخطة الإستراتيجية المعلن عنها.</a:t>
            </a:r>
            <a:endParaRPr lang="en-US"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إعلان النتائج التي حققتها الجامعة في مجال المسؤولية المجتمعية وتلك التي تسعى إلى تحقيقها كمنحى للتنمية المستدامة.</a:t>
            </a:r>
            <a:endParaRPr lang="en-US" dirty="0">
              <a:latin typeface="Hacen Tehran" panose="02000000000000000000" pitchFamily="2" charset="-78"/>
              <a:cs typeface="Hacen Tehran" panose="02000000000000000000" pitchFamily="2" charset="-78"/>
            </a:endParaRPr>
          </a:p>
          <a:p>
            <a:pPr lvl="2" algn="just" rtl="1"/>
            <a:r>
              <a:rPr lang="ar-SA" dirty="0">
                <a:latin typeface="Hacen Tehran" panose="02000000000000000000" pitchFamily="2" charset="-78"/>
                <a:cs typeface="Hacen Tehran" panose="02000000000000000000" pitchFamily="2" charset="-78"/>
              </a:rPr>
              <a:t>إصدار تقارير الاستدامة.</a:t>
            </a:r>
            <a:endParaRPr lang="en-US" dirty="0">
              <a:latin typeface="Hacen Tehran" panose="02000000000000000000" pitchFamily="2" charset="-78"/>
              <a:cs typeface="Hacen Tehran" panose="02000000000000000000" pitchFamily="2" charset="-78"/>
            </a:endParaRPr>
          </a:p>
          <a:p>
            <a:pPr algn="r"/>
            <a:endParaRPr lang="en-US" sz="16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2490847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B78BBD-BE3A-4329-BB5A-7150198C381D}"/>
              </a:ext>
            </a:extLst>
          </p:cNvPr>
          <p:cNvSpPr>
            <a:spLocks noGrp="1"/>
          </p:cNvSpPr>
          <p:nvPr>
            <p:ph idx="1"/>
          </p:nvPr>
        </p:nvSpPr>
        <p:spPr>
          <a:xfrm>
            <a:off x="2121763" y="454980"/>
            <a:ext cx="9541057" cy="6403020"/>
          </a:xfrm>
        </p:spPr>
        <p:txBody>
          <a:bodyPr>
            <a:normAutofit/>
          </a:bodyPr>
          <a:lstStyle/>
          <a:p>
            <a:pPr marL="0" indent="0" algn="just" rtl="1">
              <a:buNone/>
            </a:pPr>
            <a:r>
              <a:rPr lang="ar-SA" sz="2000" dirty="0">
                <a:latin typeface="Hacen Tehran" panose="02000000000000000000" pitchFamily="2" charset="-78"/>
                <a:cs typeface="Hacen Tehran" panose="02000000000000000000" pitchFamily="2" charset="-78"/>
              </a:rPr>
              <a:t>تحقق الجامعات بشراكاتها المتعددة مع مؤسسات أخرى في المجتمع من تعليمية وثقافية وخدمية وإنتاجيه ما يمكنها من الاندماج في أنشطة المسؤولية والمجتمعية حيث تتعزز بذلك الأهمية النسبية لعمل الجامعات من خلال:</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إحداث تأثير أكثر عمقا في المجتمع</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اكتساب خبرة في خدمة المجتمع</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الاستفادة من الموارد المتاحة وحسن استثمارها</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تعظيم الخدمات المقدمة للمجتمع</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خلق قنوات اتصال فعالة</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التخصص في البرامج التي قد لا يكون لدى الجامعة خبرات في مجالها (التعامل مع ذوي الاحتياجات الخاصة مثلا، أو أدارة المؤسسات الاجتماعية ......)</a:t>
            </a:r>
            <a:endParaRPr lang="en-US" sz="2000" dirty="0">
              <a:latin typeface="Hacen Tehran" panose="02000000000000000000" pitchFamily="2" charset="-78"/>
              <a:cs typeface="Hacen Tehran" panose="02000000000000000000" pitchFamily="2" charset="-78"/>
            </a:endParaRPr>
          </a:p>
          <a:p>
            <a:pPr lvl="0" algn="just" rtl="1"/>
            <a:r>
              <a:rPr lang="ar-SA" sz="2000" dirty="0">
                <a:latin typeface="Hacen Tehran" panose="02000000000000000000" pitchFamily="2" charset="-78"/>
                <a:cs typeface="Hacen Tehran" panose="02000000000000000000" pitchFamily="2" charset="-78"/>
              </a:rPr>
              <a:t>إقامة علاقات بعيدة المدى مع المجتمع المحلي كركيزة أساسية من ركائز الجامعة.</a:t>
            </a:r>
            <a:endParaRPr lang="en-US" sz="2000" dirty="0">
              <a:latin typeface="Hacen Tehran" panose="02000000000000000000" pitchFamily="2" charset="-78"/>
              <a:cs typeface="Hacen Tehran" panose="02000000000000000000" pitchFamily="2" charset="-78"/>
            </a:endParaRPr>
          </a:p>
          <a:p>
            <a:pPr marL="0" indent="0" algn="just" rtl="1">
              <a:buNone/>
            </a:pPr>
            <a:r>
              <a:rPr lang="ar-SA" sz="2000" dirty="0">
                <a:latin typeface="Hacen Tehran" panose="02000000000000000000" pitchFamily="2" charset="-78"/>
                <a:cs typeface="Hacen Tehran" panose="02000000000000000000" pitchFamily="2" charset="-78"/>
              </a:rPr>
              <a:t>وباختصار إن تقديم خدمة متميزة للمجتمع له انعكاسات إيجابية على تطور الجامعة وتقدمها سواء من خلال تأثير الجامعة في المجتمع المحلي من خلال تأثير المجتمع المحلي في الجامعة، وبذلك تتحول رسالة الجامعة إلى سبب ونتيجة في آن واحد.</a:t>
            </a:r>
            <a:endParaRPr lang="en-US" sz="2000" dirty="0">
              <a:latin typeface="Hacen Tehran" panose="02000000000000000000" pitchFamily="2" charset="-78"/>
              <a:cs typeface="Hacen Tehran" panose="02000000000000000000" pitchFamily="2" charset="-78"/>
            </a:endParaRPr>
          </a:p>
          <a:p>
            <a:pPr algn="just"/>
            <a:endParaRPr lang="en-US" sz="20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45760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0A1EB1-AAA3-E359-7C2E-6F31A4B78456}"/>
              </a:ext>
            </a:extLst>
          </p:cNvPr>
          <p:cNvSpPr txBox="1"/>
          <p:nvPr/>
        </p:nvSpPr>
        <p:spPr>
          <a:xfrm>
            <a:off x="1961965" y="843378"/>
            <a:ext cx="9774315" cy="4518734"/>
          </a:xfrm>
          <a:prstGeom prst="rect">
            <a:avLst/>
          </a:prstGeom>
        </p:spPr>
        <p:txBody>
          <a:bodyPr vert="horz" lIns="91440" tIns="45720" rIns="91440" bIns="45720" rtlCol="0" anchor="b">
            <a:normAutofit fontScale="97500"/>
          </a:bodyPr>
          <a:lstStyle>
            <a:defPPr>
              <a:defRPr lang="en-US"/>
            </a:defPPr>
            <a:lvl1pPr algn="just" rtl="1">
              <a:lnSpc>
                <a:spcPct val="150000"/>
              </a:lnSpc>
              <a:spcBef>
                <a:spcPct val="0"/>
              </a:spcBef>
              <a:buNone/>
              <a:defRPr sz="3600" b="1">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endParaRPr lang="en-US" dirty="0"/>
          </a:p>
        </p:txBody>
      </p:sp>
      <p:sp>
        <p:nvSpPr>
          <p:cNvPr id="5" name="TextBox 4">
            <a:extLst>
              <a:ext uri="{FF2B5EF4-FFF2-40B4-BE49-F238E27FC236}">
                <a16:creationId xmlns:a16="http://schemas.microsoft.com/office/drawing/2014/main" id="{6B53CD64-E474-4556-9229-1A13B1D56719}"/>
              </a:ext>
            </a:extLst>
          </p:cNvPr>
          <p:cNvSpPr txBox="1"/>
          <p:nvPr/>
        </p:nvSpPr>
        <p:spPr>
          <a:xfrm>
            <a:off x="2991775" y="228123"/>
            <a:ext cx="7504891" cy="6940361"/>
          </a:xfrm>
          <a:prstGeom prst="rect">
            <a:avLst/>
          </a:prstGeom>
          <a:noFill/>
        </p:spPr>
        <p:txBody>
          <a:bodyPr wrap="square" rtlCol="0">
            <a:spAutoFit/>
          </a:bodyPr>
          <a:lstStyle/>
          <a:p>
            <a:pPr algn="ctr" rtl="1"/>
            <a:endParaRPr lang="ar-JO" sz="2400" b="1" dirty="0">
              <a:solidFill>
                <a:schemeClr val="accent1">
                  <a:lumMod val="75000"/>
                </a:schemeClr>
              </a:solidFill>
              <a:latin typeface="Hacen Tehran" panose="02000000000000000000" pitchFamily="2" charset="-78"/>
              <a:cs typeface="Hacen Tehran" panose="02000000000000000000" pitchFamily="2" charset="-78"/>
            </a:endParaRPr>
          </a:p>
          <a:p>
            <a:pPr algn="ctr" rtl="1"/>
            <a:r>
              <a:rPr lang="ar-SA" sz="2400" b="1" dirty="0">
                <a:solidFill>
                  <a:schemeClr val="accent1">
                    <a:lumMod val="75000"/>
                  </a:schemeClr>
                </a:solidFill>
                <a:latin typeface="Hacen Tehran" panose="02000000000000000000" pitchFamily="2" charset="-78"/>
                <a:cs typeface="Hacen Tehran" panose="02000000000000000000" pitchFamily="2" charset="-78"/>
              </a:rPr>
              <a:t>المسؤولية المجتمعية للجامعات </a:t>
            </a:r>
            <a:endParaRPr lang="en-US" sz="2400" b="1" dirty="0">
              <a:solidFill>
                <a:schemeClr val="accent1">
                  <a:lumMod val="75000"/>
                </a:schemeClr>
              </a:solidFill>
              <a:latin typeface="Hacen Tehran" panose="02000000000000000000" pitchFamily="2" charset="-78"/>
              <a:cs typeface="Hacen Tehran" panose="02000000000000000000" pitchFamily="2" charset="-78"/>
            </a:endParaRPr>
          </a:p>
          <a:p>
            <a:pPr algn="ctr" rtl="1"/>
            <a:r>
              <a:rPr lang="ar-SA" sz="2000" b="1" dirty="0">
                <a:latin typeface="Hacen Tehran" panose="02000000000000000000" pitchFamily="2" charset="-78"/>
                <a:cs typeface="Hacen Tehran" panose="02000000000000000000" pitchFamily="2" charset="-78"/>
              </a:rPr>
              <a:t> </a:t>
            </a:r>
            <a:endParaRPr lang="en-US" sz="2000" b="1" dirty="0">
              <a:latin typeface="Hacen Tehran" panose="02000000000000000000" pitchFamily="2" charset="-78"/>
              <a:cs typeface="Hacen Tehran" panose="02000000000000000000" pitchFamily="2" charset="-78"/>
            </a:endParaRPr>
          </a:p>
          <a:p>
            <a:pPr algn="ctr" rtl="1"/>
            <a:r>
              <a:rPr lang="ar-SA" sz="2000" b="1" dirty="0">
                <a:latin typeface="Hacen Tehran" panose="02000000000000000000" pitchFamily="2" charset="-78"/>
                <a:cs typeface="Hacen Tehran" panose="02000000000000000000" pitchFamily="2" charset="-78"/>
              </a:rPr>
              <a:t>مؤتمر ويرز الأردن </a:t>
            </a:r>
            <a:r>
              <a:rPr lang="en-US" sz="2000" b="1" dirty="0">
                <a:latin typeface="Hacen Tehran" panose="02000000000000000000" pitchFamily="2" charset="-78"/>
                <a:cs typeface="Hacen Tehran" panose="02000000000000000000" pitchFamily="2" charset="-78"/>
              </a:rPr>
              <a:t>WEARS JORDEN </a:t>
            </a:r>
          </a:p>
          <a:p>
            <a:pPr algn="ctr" rtl="1"/>
            <a:r>
              <a:rPr lang="ar-SA" sz="2000" b="1" dirty="0">
                <a:latin typeface="Hacen Tehran" panose="02000000000000000000" pitchFamily="2" charset="-78"/>
                <a:cs typeface="Hacen Tehran" panose="02000000000000000000" pitchFamily="2" charset="-78"/>
              </a:rPr>
              <a:t>جامعة البتراء  </a:t>
            </a:r>
            <a:r>
              <a:rPr lang="en-US" sz="2000" b="1" dirty="0">
                <a:latin typeface="Hacen Tehran" panose="02000000000000000000" pitchFamily="2" charset="-78"/>
                <a:cs typeface="Hacen Tehran" panose="02000000000000000000" pitchFamily="2" charset="-78"/>
              </a:rPr>
              <a:t>  24/7/2024 </a:t>
            </a:r>
          </a:p>
          <a:p>
            <a:pPr algn="ctr" rtl="1"/>
            <a:r>
              <a:rPr lang="ar-SA" sz="2000" b="1" dirty="0">
                <a:latin typeface="Hacen Tehran" panose="02000000000000000000" pitchFamily="2" charset="-78"/>
                <a:cs typeface="Hacen Tehran" panose="02000000000000000000" pitchFamily="2" charset="-78"/>
              </a:rPr>
              <a:t>تقديم </a:t>
            </a:r>
            <a:endParaRPr lang="en-US"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2000" b="1" dirty="0">
              <a:latin typeface="Hacen Tehran" panose="02000000000000000000" pitchFamily="2" charset="-78"/>
              <a:cs typeface="Hacen Tehran" panose="02000000000000000000" pitchFamily="2" charset="-78"/>
            </a:endParaRPr>
          </a:p>
          <a:p>
            <a:pPr algn="ctr" rtl="1"/>
            <a:endParaRPr lang="ar-JO" sz="600" b="1" dirty="0">
              <a:latin typeface="Hacen Tehran" panose="02000000000000000000" pitchFamily="2" charset="-78"/>
              <a:cs typeface="Hacen Tehran" panose="02000000000000000000" pitchFamily="2" charset="-78"/>
            </a:endParaRPr>
          </a:p>
          <a:p>
            <a:pPr algn="ctr" rtl="1"/>
            <a:endParaRPr lang="ar-JO" sz="100" b="1" dirty="0">
              <a:latin typeface="Hacen Tehran" panose="02000000000000000000" pitchFamily="2" charset="-78"/>
              <a:cs typeface="Hacen Tehran" panose="02000000000000000000" pitchFamily="2" charset="-78"/>
            </a:endParaRPr>
          </a:p>
          <a:p>
            <a:pPr algn="ctr" rtl="1"/>
            <a:endParaRPr lang="ar-JO" sz="2000" b="1" dirty="0">
              <a:solidFill>
                <a:schemeClr val="accent1">
                  <a:lumMod val="75000"/>
                </a:schemeClr>
              </a:solidFill>
              <a:latin typeface="Hacen Tehran" panose="02000000000000000000" pitchFamily="2" charset="-78"/>
              <a:cs typeface="Hacen Tehran" panose="02000000000000000000" pitchFamily="2" charset="-78"/>
            </a:endParaRPr>
          </a:p>
          <a:p>
            <a:pPr algn="ctr" rtl="1"/>
            <a:r>
              <a:rPr lang="ar-SA" sz="2000" b="1" dirty="0">
                <a:solidFill>
                  <a:schemeClr val="accent1">
                    <a:lumMod val="75000"/>
                  </a:schemeClr>
                </a:solidFill>
                <a:latin typeface="Hacen Tehran" panose="02000000000000000000" pitchFamily="2" charset="-78"/>
                <a:cs typeface="Hacen Tehran" panose="02000000000000000000" pitchFamily="2" charset="-78"/>
              </a:rPr>
              <a:t>أ.د يوسف ذياب عواد</a:t>
            </a:r>
            <a:endParaRPr lang="en-US" sz="2000" b="1" dirty="0">
              <a:solidFill>
                <a:schemeClr val="accent1">
                  <a:lumMod val="75000"/>
                </a:schemeClr>
              </a:solidFill>
              <a:latin typeface="Hacen Tehran" panose="02000000000000000000" pitchFamily="2" charset="-78"/>
              <a:cs typeface="Hacen Tehran" panose="02000000000000000000" pitchFamily="2" charset="-78"/>
            </a:endParaRPr>
          </a:p>
          <a:p>
            <a:pPr algn="ctr" rtl="1">
              <a:lnSpc>
                <a:spcPct val="150000"/>
              </a:lnSpc>
            </a:pPr>
            <a:r>
              <a:rPr lang="ar-SA" sz="2000" b="1" dirty="0">
                <a:latin typeface="Hacen Tehran" panose="02000000000000000000" pitchFamily="2" charset="-78"/>
                <a:cs typeface="Hacen Tehran" panose="02000000000000000000" pitchFamily="2" charset="-78"/>
              </a:rPr>
              <a:t>مدير مجلس المسؤولية المجتمعية للجامعات العربية</a:t>
            </a:r>
            <a:endParaRPr lang="en-US" sz="2000" b="1" dirty="0">
              <a:latin typeface="Hacen Tehran" panose="02000000000000000000" pitchFamily="2" charset="-78"/>
              <a:cs typeface="Hacen Tehran" panose="02000000000000000000" pitchFamily="2" charset="-78"/>
            </a:endParaRPr>
          </a:p>
          <a:p>
            <a:pPr algn="ctr" rtl="1">
              <a:lnSpc>
                <a:spcPct val="150000"/>
              </a:lnSpc>
            </a:pPr>
            <a:r>
              <a:rPr lang="ar-SA" sz="2000" b="1" dirty="0">
                <a:latin typeface="Hacen Tehran" panose="02000000000000000000" pitchFamily="2" charset="-78"/>
                <a:cs typeface="Hacen Tehran" panose="02000000000000000000" pitchFamily="2" charset="-78"/>
              </a:rPr>
              <a:t>مدير فرع جامعة القدس المفتوحة بطولكرم – فلسطين</a:t>
            </a:r>
            <a:endParaRPr lang="en-US" sz="2000" b="1" dirty="0">
              <a:latin typeface="Hacen Tehran" panose="02000000000000000000" pitchFamily="2" charset="-78"/>
              <a:cs typeface="Hacen Tehran" panose="02000000000000000000" pitchFamily="2" charset="-78"/>
            </a:endParaRPr>
          </a:p>
          <a:p>
            <a:pPr algn="ctr" rtl="1">
              <a:lnSpc>
                <a:spcPct val="150000"/>
              </a:lnSpc>
            </a:pPr>
            <a:r>
              <a:rPr lang="en-US" sz="2000" b="1" dirty="0">
                <a:solidFill>
                  <a:schemeClr val="accent1">
                    <a:lumMod val="75000"/>
                  </a:schemeClr>
                </a:solidFill>
                <a:latin typeface="Hacen Tehran" panose="02000000000000000000" pitchFamily="2" charset="-78"/>
                <a:cs typeface="Hacen Tehran" panose="02000000000000000000" pitchFamily="2" charset="-78"/>
              </a:rPr>
              <a:t>Prof.Yousef Thiab Awwad</a:t>
            </a:r>
            <a:endParaRPr lang="ar-JO" sz="2000" b="1" dirty="0">
              <a:solidFill>
                <a:schemeClr val="accent1">
                  <a:lumMod val="75000"/>
                </a:schemeClr>
              </a:solidFill>
              <a:latin typeface="Hacen Tehran" panose="02000000000000000000" pitchFamily="2" charset="-78"/>
              <a:cs typeface="Hacen Tehran" panose="02000000000000000000" pitchFamily="2" charset="-78"/>
            </a:endParaRPr>
          </a:p>
          <a:p>
            <a:pPr algn="ctr" rtl="1"/>
            <a:endParaRPr lang="ar-JO" sz="900" b="1" dirty="0">
              <a:latin typeface="Hacen Tehran" panose="02000000000000000000" pitchFamily="2" charset="-78"/>
              <a:cs typeface="Hacen Tehran" panose="02000000000000000000" pitchFamily="2" charset="-78"/>
            </a:endParaRPr>
          </a:p>
          <a:p>
            <a:pPr algn="ctr" rtl="1"/>
            <a:r>
              <a:rPr lang="en-US" sz="2000" b="1" dirty="0">
                <a:latin typeface="Hacen Tehran" panose="02000000000000000000" pitchFamily="2" charset="-78"/>
                <a:cs typeface="Hacen Tehran" panose="02000000000000000000" pitchFamily="2" charset="-78"/>
              </a:rPr>
              <a:t>Director of Al-Quds Open University / Tulkarm Branch</a:t>
            </a:r>
          </a:p>
          <a:p>
            <a:pPr algn="ctr" rtl="1"/>
            <a:endParaRPr lang="en-US" sz="2000" b="1" dirty="0">
              <a:latin typeface="Hacen Tehran" panose="02000000000000000000" pitchFamily="2" charset="-78"/>
              <a:cs typeface="Hacen Tehran" panose="02000000000000000000" pitchFamily="2" charset="-78"/>
            </a:endParaRPr>
          </a:p>
        </p:txBody>
      </p:sp>
      <p:pic>
        <p:nvPicPr>
          <p:cNvPr id="10" name="صورة 5">
            <a:extLst>
              <a:ext uri="{FF2B5EF4-FFF2-40B4-BE49-F238E27FC236}">
                <a16:creationId xmlns:a16="http://schemas.microsoft.com/office/drawing/2014/main" id="{9DABAF2E-6278-492C-A532-2800A8E3781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5890" y="2402356"/>
            <a:ext cx="1731542" cy="15837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05103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8E5721-FE69-45AE-B98D-D0CBC1CF1168}"/>
              </a:ext>
            </a:extLst>
          </p:cNvPr>
          <p:cNvSpPr>
            <a:spLocks noGrp="1"/>
          </p:cNvSpPr>
          <p:nvPr>
            <p:ph idx="1"/>
          </p:nvPr>
        </p:nvSpPr>
        <p:spPr>
          <a:xfrm>
            <a:off x="2068498" y="279533"/>
            <a:ext cx="9697636" cy="1948762"/>
          </a:xfrm>
        </p:spPr>
        <p:txBody>
          <a:bodyPr>
            <a:normAutofit fontScale="92500"/>
          </a:bodyPr>
          <a:lstStyle/>
          <a:p>
            <a:pPr marL="0" indent="0" algn="just" rtl="1">
              <a:buNone/>
            </a:pPr>
            <a:r>
              <a:rPr lang="ar-SA" dirty="0">
                <a:solidFill>
                  <a:schemeClr val="accent1">
                    <a:lumMod val="75000"/>
                  </a:schemeClr>
                </a:solidFill>
                <a:latin typeface="Hacen Tehran" panose="02000000000000000000" pitchFamily="2" charset="-78"/>
                <a:cs typeface="Hacen Tehran" panose="02000000000000000000" pitchFamily="2" charset="-78"/>
              </a:rPr>
              <a:t>مقومات نجاح الجامعات في تحقيق المسؤولية المجتمعية</a:t>
            </a:r>
            <a:endParaRPr lang="ar-JO"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lnSpc>
                <a:spcPct val="150000"/>
              </a:lnSpc>
              <a:buNone/>
            </a:pPr>
            <a:r>
              <a:rPr lang="ar-SA" sz="2100" dirty="0">
                <a:latin typeface="Hacen Tehran" panose="02000000000000000000" pitchFamily="2" charset="-78"/>
                <a:cs typeface="Hacen Tehran" panose="02000000000000000000" pitchFamily="2" charset="-78"/>
              </a:rPr>
              <a:t>إن مقومات نجاح الجامعات في تحقيق المسؤولية المجتمعية لا تتم إلا إذا حافظت الجامعات على دورها الرئيس تجاه العاملين والطلبة وأفراد المجتمع وما يتعلق بذلك من تبعات اقتصادية وقانونية وأخلاقية تجاه الإنسان والبيئية معاً،والشكل التالي يوضح هذه المقومات والأسس.</a:t>
            </a:r>
            <a:endParaRPr lang="en-US" sz="2100" dirty="0">
              <a:latin typeface="Hacen Tehran" panose="02000000000000000000" pitchFamily="2" charset="-78"/>
              <a:cs typeface="Hacen Tehran" panose="02000000000000000000" pitchFamily="2" charset="-78"/>
            </a:endParaRPr>
          </a:p>
          <a:p>
            <a:pPr algn="just"/>
            <a:endParaRPr lang="en-US" sz="1400" dirty="0">
              <a:latin typeface="Hacen Tehran" panose="02000000000000000000" pitchFamily="2" charset="-78"/>
              <a:cs typeface="Hacen Tehran" panose="02000000000000000000" pitchFamily="2" charset="-78"/>
            </a:endParaRPr>
          </a:p>
        </p:txBody>
      </p:sp>
      <p:pic>
        <p:nvPicPr>
          <p:cNvPr id="4" name="Picture 3">
            <a:extLst>
              <a:ext uri="{FF2B5EF4-FFF2-40B4-BE49-F238E27FC236}">
                <a16:creationId xmlns:a16="http://schemas.microsoft.com/office/drawing/2014/main" id="{4FDFB12C-8A36-40FE-B70F-3BD307EF84D6}"/>
              </a:ext>
            </a:extLst>
          </p:cNvPr>
          <p:cNvPicPr/>
          <p:nvPr/>
        </p:nvPicPr>
        <p:blipFill>
          <a:blip r:embed="rId2" cstate="print"/>
          <a:srcRect l="7687" r="16609" b="11494"/>
          <a:stretch>
            <a:fillRect/>
          </a:stretch>
        </p:blipFill>
        <p:spPr bwMode="auto">
          <a:xfrm>
            <a:off x="1597981" y="2777362"/>
            <a:ext cx="4856085" cy="297402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Rectangle 4">
            <a:extLst>
              <a:ext uri="{FF2B5EF4-FFF2-40B4-BE49-F238E27FC236}">
                <a16:creationId xmlns:a16="http://schemas.microsoft.com/office/drawing/2014/main" id="{0081285F-360A-416D-87D2-401B5CFCCBFF}"/>
              </a:ext>
            </a:extLst>
          </p:cNvPr>
          <p:cNvSpPr/>
          <p:nvPr/>
        </p:nvSpPr>
        <p:spPr>
          <a:xfrm>
            <a:off x="6989948" y="1950277"/>
            <a:ext cx="4776186" cy="4628190"/>
          </a:xfrm>
          <a:prstGeom prst="rect">
            <a:avLst/>
          </a:prstGeom>
        </p:spPr>
        <p:txBody>
          <a:bodyPr wrap="square">
            <a:spAutoFit/>
          </a:bodyPr>
          <a:lstStyle/>
          <a:p>
            <a:pPr indent="457200" algn="just" rtl="1">
              <a:lnSpc>
                <a:spcPct val="150000"/>
              </a:lnSpc>
            </a:pPr>
            <a:r>
              <a:rPr lang="ar-SA" dirty="0">
                <a:latin typeface="Hacen Tehran" panose="02000000000000000000" pitchFamily="2" charset="-78"/>
                <a:cs typeface="Hacen Tehran" panose="02000000000000000000" pitchFamily="2" charset="-78"/>
              </a:rPr>
              <a:t>ويتحدد دور الجامعات في بناء القدرات ونشر ثقافة المسؤولية الاجتماعية على أسس علمية توضح كيفية قيامها بهذا الدور المجتمعي والمؤسسي المهم، كما أن هذا الدور الذي يسند إلى مؤسسات التعليم العالي يكون في إطار أخلاقي وإطار مؤسسي، لأن الجامعات ترتبط مع المجتمع بمسؤولية اجتماعية ودور مجتمعي يفرضه عليها دورها المحوري في تكوين الموارد البشرية المؤهلة علمياً وأخلاقياً والملتزمة والمسؤولة على تطوير المجتمع والمساهمة في التنمية المستدامة بجميع مجالاتها ومنحيها.</a:t>
            </a:r>
            <a:endParaRPr lang="ar-JO"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3908729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E0F79-FDD2-40B4-8183-A9073074F6B5}"/>
              </a:ext>
            </a:extLst>
          </p:cNvPr>
          <p:cNvSpPr>
            <a:spLocks noGrp="1"/>
          </p:cNvSpPr>
          <p:nvPr>
            <p:ph idx="1"/>
          </p:nvPr>
        </p:nvSpPr>
        <p:spPr>
          <a:xfrm>
            <a:off x="1919314" y="420948"/>
            <a:ext cx="10018713" cy="1585406"/>
          </a:xfrm>
        </p:spPr>
        <p:txBody>
          <a:bodyPr/>
          <a:lstStyle/>
          <a:p>
            <a:pPr marL="0" indent="0" algn="just" rtl="1">
              <a:buNone/>
            </a:pPr>
            <a:r>
              <a:rPr lang="ar-SA" sz="2000" dirty="0">
                <a:latin typeface="Hacen Tehran" panose="02000000000000000000" pitchFamily="2" charset="-78"/>
                <a:cs typeface="Hacen Tehran" panose="02000000000000000000" pitchFamily="2" charset="-78"/>
              </a:rPr>
              <a:t>إن تفعيل المسؤولية المجتمعية في الجامعات يستند إلى اتخاذ سلسلة من التدابير والإجراءات والأنشطة التي تضمن نجاح الجامعات في تحقيقها للمسؤولية المجتمعية، ولعل من أبرزها: </a:t>
            </a:r>
            <a:endParaRPr lang="ar-JO" sz="2000" dirty="0">
              <a:latin typeface="Hacen Tehran" panose="02000000000000000000" pitchFamily="2" charset="-78"/>
              <a:cs typeface="Hacen Tehran" panose="02000000000000000000" pitchFamily="2" charset="-78"/>
            </a:endParaRPr>
          </a:p>
          <a:p>
            <a:pPr marL="0" indent="0" algn="just" rtl="1">
              <a:buNone/>
            </a:pPr>
            <a:endParaRPr lang="en-US" dirty="0">
              <a:latin typeface="Hacen Tehran" panose="02000000000000000000" pitchFamily="2" charset="-78"/>
              <a:cs typeface="Hacen Tehran" panose="02000000000000000000" pitchFamily="2" charset="-78"/>
            </a:endParaRPr>
          </a:p>
          <a:p>
            <a:pPr algn="just" rtl="1"/>
            <a:endParaRPr lang="en-US" dirty="0">
              <a:latin typeface="Hacen Tehran" panose="02000000000000000000" pitchFamily="2" charset="-78"/>
              <a:cs typeface="Hacen Tehran" panose="02000000000000000000" pitchFamily="2" charset="-78"/>
            </a:endParaRPr>
          </a:p>
        </p:txBody>
      </p:sp>
      <p:graphicFrame>
        <p:nvGraphicFramePr>
          <p:cNvPr id="4" name="Table 3">
            <a:extLst>
              <a:ext uri="{FF2B5EF4-FFF2-40B4-BE49-F238E27FC236}">
                <a16:creationId xmlns:a16="http://schemas.microsoft.com/office/drawing/2014/main" id="{02421E08-1968-4F49-B042-F07676A15D8C}"/>
              </a:ext>
            </a:extLst>
          </p:cNvPr>
          <p:cNvGraphicFramePr>
            <a:graphicFrameLocks noGrp="1"/>
          </p:cNvGraphicFramePr>
          <p:nvPr>
            <p:extLst>
              <p:ext uri="{D42A27DB-BD31-4B8C-83A1-F6EECF244321}">
                <p14:modId xmlns:p14="http://schemas.microsoft.com/office/powerpoint/2010/main" val="3792656743"/>
              </p:ext>
            </p:extLst>
          </p:nvPr>
        </p:nvGraphicFramePr>
        <p:xfrm>
          <a:off x="2284341" y="1369829"/>
          <a:ext cx="9046346" cy="4867369"/>
        </p:xfrm>
        <a:graphic>
          <a:graphicData uri="http://schemas.openxmlformats.org/drawingml/2006/table">
            <a:tbl>
              <a:tblPr rtl="1" firstRow="1" firstCol="1" lastRow="1" lastCol="1" bandRow="1" bandCol="1">
                <a:tableStyleId>{BC89EF96-8CEA-46FF-86C4-4CE0E7609802}</a:tableStyleId>
              </a:tblPr>
              <a:tblGrid>
                <a:gridCol w="9046346">
                  <a:extLst>
                    <a:ext uri="{9D8B030D-6E8A-4147-A177-3AD203B41FA5}">
                      <a16:colId xmlns:a16="http://schemas.microsoft.com/office/drawing/2014/main" val="120597116"/>
                    </a:ext>
                  </a:extLst>
                </a:gridCol>
              </a:tblGrid>
              <a:tr h="519831">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وضع التشريعات والأنظمة والقوانين لتفعيل الشراكة بين القطاعين الحكومي والخاص</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2272385164"/>
                  </a:ext>
                </a:extLst>
              </a:tr>
              <a:tr h="519831">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dirty="0">
                          <a:effectLst/>
                          <a:latin typeface="Hacen Tehran" panose="02000000000000000000" pitchFamily="2" charset="-78"/>
                          <a:cs typeface="Hacen Tehran" panose="02000000000000000000" pitchFamily="2" charset="-78"/>
                        </a:rPr>
                        <a:t>المساهمة في استحداث هيئة متخصصة بالمسؤولية المجتمعية على </a:t>
                      </a:r>
                      <a:r>
                        <a:rPr lang="ar-SA" sz="1400" u="none" dirty="0">
                          <a:effectLst/>
                          <a:latin typeface="Hacen Tehran" panose="02000000000000000000" pitchFamily="2" charset="-78"/>
                          <a:cs typeface="Hacen Tehran" panose="02000000000000000000" pitchFamily="2" charset="-78"/>
                        </a:rPr>
                        <a:t>مستوى الوطن</a:t>
                      </a:r>
                      <a:endParaRPr lang="en-US" sz="1400" u="none" dirty="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618040298"/>
                  </a:ext>
                </a:extLst>
              </a:tr>
              <a:tr h="391457">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تقديم الحوافز والتسهيلات المشجعة لأداء المسؤولية المجتمعية</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313062125"/>
                  </a:ext>
                </a:extLst>
              </a:tr>
              <a:tr h="391457">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تقديم الإمكانات اللازمة لجذب القطاع الخاص</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985646005"/>
                  </a:ext>
                </a:extLst>
              </a:tr>
              <a:tr h="572853">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توفير مؤشر دقيق يتعلق بمعايير واضحة تحدد نتائج وآثار برامج الجامعات للمسؤولية المجتمعية</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2708619074"/>
                  </a:ext>
                </a:extLst>
              </a:tr>
              <a:tr h="391457">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ان تبدأ الجامعات بتبني مفهوم التنمية المستدامة في جميع أعمالها.</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4107020687"/>
                  </a:ext>
                </a:extLst>
              </a:tr>
              <a:tr h="519831">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تعزيز المسؤولية المجتمعية للجامعات من خلال بناء كوادر متخصصة بذلك</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1712663018"/>
                  </a:ext>
                </a:extLst>
              </a:tr>
              <a:tr h="519831">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المساهمة في تطوير مؤسسات المجتمع المدني والعمل الخيري لتكون أكثر قدرة وكفاءة في تحقيق النتائج.</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380552928"/>
                  </a:ext>
                </a:extLst>
              </a:tr>
              <a:tr h="519831">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a:effectLst/>
                          <a:latin typeface="Hacen Tehran" panose="02000000000000000000" pitchFamily="2" charset="-78"/>
                          <a:cs typeface="Hacen Tehran" panose="02000000000000000000" pitchFamily="2" charset="-78"/>
                        </a:rPr>
                        <a:t>العمل على زيادة الوعي لتصل ثقافة العطاء المؤسساتي بنفس مستوى ثقافة البذل الفردي</a:t>
                      </a:r>
                      <a:endParaRPr lang="en-US" sz="140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171423809"/>
                  </a:ext>
                </a:extLst>
              </a:tr>
              <a:tr h="520990">
                <a:tc>
                  <a:txBody>
                    <a:bodyPr/>
                    <a:lstStyle/>
                    <a:p>
                      <a:pPr marL="342900" marR="0" lvl="0" indent="-342900" algn="r" rtl="1">
                        <a:lnSpc>
                          <a:spcPct val="115000"/>
                        </a:lnSpc>
                        <a:spcBef>
                          <a:spcPts val="0"/>
                        </a:spcBef>
                        <a:spcAft>
                          <a:spcPts val="0"/>
                        </a:spcAft>
                        <a:buFont typeface="Symbol" panose="05050102010706020507" pitchFamily="18" charset="2"/>
                        <a:buChar char=""/>
                        <a:tabLst>
                          <a:tab pos="457200" algn="l"/>
                        </a:tabLst>
                      </a:pPr>
                      <a:r>
                        <a:rPr lang="ar-SA" sz="1400" dirty="0">
                          <a:effectLst/>
                          <a:latin typeface="Hacen Tehran" panose="02000000000000000000" pitchFamily="2" charset="-78"/>
                          <a:cs typeface="Hacen Tehran" panose="02000000000000000000" pitchFamily="2" charset="-78"/>
                        </a:rPr>
                        <a:t>العمل على تصحيح المفهوم الخاطئ بأن حالات المحتاجين لا يمكن التعامل معها إلا من الجهات الحكومية او الجمعيات الخيرية </a:t>
                      </a:r>
                      <a:endParaRPr lang="en-US" sz="1400" dirty="0">
                        <a:effectLst/>
                        <a:latin typeface="Hacen Tehran" panose="02000000000000000000" pitchFamily="2" charset="-78"/>
                        <a:ea typeface="Times New Roman" panose="02020603050405020304" pitchFamily="18" charset="0"/>
                        <a:cs typeface="Hacen Tehran" panose="02000000000000000000" pitchFamily="2" charset="-78"/>
                      </a:endParaRPr>
                    </a:p>
                  </a:txBody>
                  <a:tcPr marL="65932" marR="65932" marT="0" marB="0" anchor="ctr"/>
                </a:tc>
                <a:extLst>
                  <a:ext uri="{0D108BD9-81ED-4DB2-BD59-A6C34878D82A}">
                    <a16:rowId xmlns:a16="http://schemas.microsoft.com/office/drawing/2014/main" val="1086397716"/>
                  </a:ext>
                </a:extLst>
              </a:tr>
            </a:tbl>
          </a:graphicData>
        </a:graphic>
      </p:graphicFrame>
    </p:spTree>
    <p:extLst>
      <p:ext uri="{BB962C8B-B14F-4D97-AF65-F5344CB8AC3E}">
        <p14:creationId xmlns:p14="http://schemas.microsoft.com/office/powerpoint/2010/main" val="2644210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84993C-E9F0-4549-8A1C-C960BA00415F}"/>
              </a:ext>
            </a:extLst>
          </p:cNvPr>
          <p:cNvSpPr>
            <a:spLocks noGrp="1"/>
          </p:cNvSpPr>
          <p:nvPr>
            <p:ph idx="1"/>
          </p:nvPr>
        </p:nvSpPr>
        <p:spPr>
          <a:xfrm>
            <a:off x="1899821" y="2035575"/>
            <a:ext cx="9816264" cy="3124201"/>
          </a:xfrm>
        </p:spPr>
        <p:txBody>
          <a:bodyPr>
            <a:noAutofit/>
          </a:bodyPr>
          <a:lstStyle/>
          <a:p>
            <a:pPr marL="0" indent="0" algn="just" rtl="1">
              <a:lnSpc>
                <a:spcPct val="200000"/>
              </a:lnSpc>
              <a:buNone/>
            </a:pPr>
            <a:r>
              <a:rPr lang="ar-SA" sz="2000" dirty="0">
                <a:latin typeface="Hacen Tehran" panose="02000000000000000000" pitchFamily="2" charset="-78"/>
                <a:cs typeface="Hacen Tehran" panose="02000000000000000000" pitchFamily="2" charset="-78"/>
              </a:rPr>
              <a:t>إن الجامعة بوصفها مؤسسة تعليمية تسعى إلى تحقيق رؤيتها ورسالتها وأهدافها والمجتمع بوصفه شريكاً في التنمية المستدامة، لها بالغ الأثر في المجتمع المحلي، إذ أن هناك مجالات عديدة لهذا التأثير، وأنشطة كثيرة يمكن أن تقوم بها الجامعة في مجال حماية البيئة المحلية والحفاظ على عناصرها، فهي تعد وسيطاً اجتماعياً يشكل بيئة أو مجتمعاً أنموذجيا وتملك من الإمكانيات ما يمكن أن يعمل على خدمة المجتمع المحلي وتنميته؛ إذ يمكن أن تكون الجامعة مركز إشعاع ثقافي للبيئة يرفع مستوى الوعي الاجتماعي والثقافي داخل البيئة ويعززه، ليكون العمل مؤسسياً مبنياً على قواعد ثابته ومخطط لها لا بد من الاستعانة بمقدرات المجتمع المحلي وسطاً اجتماعياً تعيش فيه الجامعة، وهو يؤثر سلباً أو ايجاباً في الجامعة بالمعلومات والبيانات التي تفيد الجامعة في أداء أعمالها.</a:t>
            </a:r>
            <a:endParaRPr lang="en-US" sz="2000" dirty="0">
              <a:latin typeface="Hacen Tehran" panose="02000000000000000000" pitchFamily="2" charset="-78"/>
              <a:cs typeface="Hacen Tehran" panose="02000000000000000000" pitchFamily="2" charset="-78"/>
            </a:endParaRPr>
          </a:p>
          <a:p>
            <a:pPr marL="0" indent="0" algn="just" rtl="1">
              <a:lnSpc>
                <a:spcPct val="200000"/>
              </a:lnSpc>
              <a:buNone/>
            </a:pPr>
            <a:endParaRPr lang="en-US" sz="2000" dirty="0">
              <a:latin typeface="Hacen Tehran" panose="02000000000000000000" pitchFamily="2" charset="-78"/>
              <a:cs typeface="Hacen Tehran" panose="02000000000000000000" pitchFamily="2" charset="-78"/>
            </a:endParaRPr>
          </a:p>
        </p:txBody>
      </p:sp>
      <p:sp>
        <p:nvSpPr>
          <p:cNvPr id="4" name="TextBox 3">
            <a:extLst>
              <a:ext uri="{FF2B5EF4-FFF2-40B4-BE49-F238E27FC236}">
                <a16:creationId xmlns:a16="http://schemas.microsoft.com/office/drawing/2014/main" id="{B73A8F37-77CF-4DCC-AF23-E491553CB2FE}"/>
              </a:ext>
            </a:extLst>
          </p:cNvPr>
          <p:cNvSpPr txBox="1"/>
          <p:nvPr/>
        </p:nvSpPr>
        <p:spPr>
          <a:xfrm>
            <a:off x="1296140" y="3089429"/>
            <a:ext cx="2974019" cy="2441359"/>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003675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224EDCF-60AF-4183-9708-92BA3A3CC5EA}"/>
              </a:ext>
            </a:extLst>
          </p:cNvPr>
          <p:cNvSpPr/>
          <p:nvPr/>
        </p:nvSpPr>
        <p:spPr>
          <a:xfrm>
            <a:off x="2121762" y="102304"/>
            <a:ext cx="10164934" cy="6755696"/>
          </a:xfrm>
          <a:prstGeom prst="rect">
            <a:avLst/>
          </a:prstGeom>
        </p:spPr>
        <p:txBody>
          <a:bodyPr wrap="square">
            <a:spAutoFit/>
          </a:bodyPr>
          <a:lstStyle/>
          <a:p>
            <a:pPr indent="457200" algn="just" rtl="1">
              <a:lnSpc>
                <a:spcPct val="150000"/>
              </a:lnSpc>
            </a:pPr>
            <a:r>
              <a:rPr lang="ar-SA" sz="1600" dirty="0">
                <a:solidFill>
                  <a:schemeClr val="accent1">
                    <a:lumMod val="75000"/>
                  </a:schemeClr>
                </a:solidFill>
                <a:latin typeface="Hacen Tehran" panose="02000000000000000000" pitchFamily="2" charset="-78"/>
                <a:ea typeface="Times New Roman" panose="02020603050405020304" pitchFamily="18" charset="0"/>
                <a:cs typeface="Hacen Tehran" panose="02000000000000000000" pitchFamily="2" charset="-78"/>
              </a:rPr>
              <a:t>في ضوء ما سبق يمكن تحديد معايير التصنيف للجامعات من زاوية المسؤولية المجتمعية للجامعات  الآتية:</a:t>
            </a:r>
            <a:endParaRPr lang="en-US" sz="1400" dirty="0">
              <a:solidFill>
                <a:schemeClr val="accent1">
                  <a:lumMod val="75000"/>
                </a:schemeClr>
              </a:solidFill>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endParaRPr lang="ar-JO" sz="2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توجد خطة استراتيجية معلنة على بوابة الجامعة؟.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توجد خطة سنوية وأنشطة تنفيذية؟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يوجد شركاء في تطبيق الانشطة والفعاليات؟</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توجد اولويات لخطة المسؤولية المجتمعية؟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يوجد فريق عمل للمسؤولية المجتمعية؟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يوجد صندوق يختص بالمسؤولية المجتمعية؟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يدخل نشاط المسؤولية المجتمعية في تقييم الموظفين كبند خاص؟</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اصدرت الجامعة تقارير بأنشطتها وفعالياتها ومبادراتها المسؤولة مجتمعيا؟.</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ترعى الجامعة انشطة وفعاليات تطوعية للطلبة؟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تعقد الجامعة اتفاقيات مع جهات اخرى لتنفيذ انشطة وفعاليات 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تطرح الجامعة مقررات تتعلق بالمسؤولية المجتمعية؟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تعقد الجامعات او يشارك اعضاء هيئة التدريس في مؤتمرات لها علاقة بالمسؤولية المجتمعية؟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تطبق الجامعة سياسات تدوير المنتج (الاستثمار)؟</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تطرح الجامعات تخصصات انبثاقا مع حاجة السوق؟</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توفر الجامعة البيئة الصديقة؟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يخضع موظفو الجامعة للامتيازات والحقوق المنشودة؟</a:t>
            </a:r>
            <a:endParaRPr lang="en-US" sz="1400" dirty="0">
              <a:latin typeface="Hacen Tehran" panose="02000000000000000000" pitchFamily="2" charset="-78"/>
              <a:ea typeface="Times New Roman" panose="02020603050405020304" pitchFamily="18" charset="0"/>
              <a:cs typeface="Hacen Tehran" panose="02000000000000000000" pitchFamily="2" charset="-78"/>
            </a:endParaRPr>
          </a:p>
          <a:p>
            <a:pPr marL="1143000" marR="0" lvl="2" indent="-228600" algn="just" rtl="1">
              <a:lnSpc>
                <a:spcPct val="150000"/>
              </a:lnSpc>
              <a:spcBef>
                <a:spcPts val="0"/>
              </a:spcBef>
              <a:spcAft>
                <a:spcPts val="0"/>
              </a:spcAft>
              <a:buFont typeface="Times New Roman" panose="02020603050405020304" pitchFamily="18" charset="0"/>
              <a:buChar char="-"/>
              <a:tabLst>
                <a:tab pos="371475" algn="l"/>
              </a:tabLst>
            </a:pPr>
            <a:r>
              <a:rPr lang="ar-SA" sz="1600" dirty="0">
                <a:latin typeface="Hacen Tehran" panose="02000000000000000000" pitchFamily="2" charset="-78"/>
                <a:ea typeface="Times New Roman" panose="02020603050405020304" pitchFamily="18" charset="0"/>
                <a:cs typeface="Hacen Tehran" panose="02000000000000000000" pitchFamily="2" charset="-78"/>
              </a:rPr>
              <a:t>هل يوجد تقييم للأنشطة والفعاليات وتحديد نقاط القوة ومؤشرات الإنحراف؟</a:t>
            </a:r>
            <a:endParaRPr lang="en-US" sz="1400" u="none" strike="noStrike" dirty="0">
              <a:effectLst/>
              <a:latin typeface="Hacen Tehran" panose="02000000000000000000" pitchFamily="2" charset="-78"/>
              <a:ea typeface="Times New Roman" panose="02020603050405020304" pitchFamily="18" charset="0"/>
              <a:cs typeface="Hacen Tehran" panose="02000000000000000000" pitchFamily="2" charset="-78"/>
            </a:endParaRPr>
          </a:p>
        </p:txBody>
      </p:sp>
    </p:spTree>
    <p:extLst>
      <p:ext uri="{BB962C8B-B14F-4D97-AF65-F5344CB8AC3E}">
        <p14:creationId xmlns:p14="http://schemas.microsoft.com/office/powerpoint/2010/main" val="513171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F6E06F-0130-49B8-A0A0-D6FFBEA16716}"/>
              </a:ext>
            </a:extLst>
          </p:cNvPr>
          <p:cNvSpPr>
            <a:spLocks noGrp="1"/>
          </p:cNvSpPr>
          <p:nvPr>
            <p:ph idx="1"/>
          </p:nvPr>
        </p:nvSpPr>
        <p:spPr>
          <a:xfrm>
            <a:off x="1626353" y="1680468"/>
            <a:ext cx="10018713" cy="3717155"/>
          </a:xfrm>
        </p:spPr>
        <p:txBody>
          <a:bodyPr>
            <a:noAutofit/>
          </a:bodyPr>
          <a:lstStyle/>
          <a:p>
            <a:pPr marL="0" indent="0" algn="just" rtl="1">
              <a:lnSpc>
                <a:spcPct val="150000"/>
              </a:lnSpc>
              <a:buNone/>
            </a:pPr>
            <a:r>
              <a:rPr lang="ar-SA" sz="2800" b="1" dirty="0">
                <a:solidFill>
                  <a:schemeClr val="accent1">
                    <a:lumMod val="75000"/>
                  </a:schemeClr>
                </a:solidFill>
                <a:latin typeface="Hacen Tehran" panose="02000000000000000000" pitchFamily="2" charset="-78"/>
                <a:cs typeface="Hacen Tehran" panose="02000000000000000000" pitchFamily="2" charset="-78"/>
              </a:rPr>
              <a:t>الخاتمة</a:t>
            </a:r>
            <a:endParaRPr lang="en-US" sz="2800"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lnSpc>
                <a:spcPct val="150000"/>
              </a:lnSpc>
              <a:buNone/>
            </a:pPr>
            <a:r>
              <a:rPr lang="ar-SA" sz="1800" b="1" dirty="0">
                <a:latin typeface="Hacen Tehran" panose="02000000000000000000" pitchFamily="2" charset="-78"/>
                <a:cs typeface="Hacen Tehran" panose="02000000000000000000" pitchFamily="2" charset="-78"/>
              </a:rPr>
              <a:t> </a:t>
            </a:r>
            <a:r>
              <a:rPr lang="ar-SA" sz="1800" dirty="0">
                <a:latin typeface="Hacen Tehran" panose="02000000000000000000" pitchFamily="2" charset="-78"/>
                <a:cs typeface="Hacen Tehran" panose="02000000000000000000" pitchFamily="2" charset="-78"/>
              </a:rPr>
              <a:t>قلما يحتل موضوعٌ جديرٌ بالاعتبار والأهمية قدر ما بلغ إليه مصطلح المسؤولية المجتمعية نظرياً وتطبيقاً، بحكم تنامي الأهمية الفعلية لضرورة انخراط المؤسسات وذروة سنامها الجامعات في قضايا المجتمع البارزة، بل الإسهام بأكبر قدر ممكن من الفعالية، التي تساعد في الحد من الأخطار البيئية منها على وجه التحديد لا الحصر، والقضايا المجتمعية الأخرى بدلا من أن تتحول إلى بؤر للتوتر والأزمات.</a:t>
            </a:r>
            <a:endParaRPr lang="en-US" sz="1800" dirty="0">
              <a:latin typeface="Hacen Tehran" panose="02000000000000000000" pitchFamily="2" charset="-78"/>
              <a:cs typeface="Hacen Tehran" panose="02000000000000000000" pitchFamily="2" charset="-78"/>
            </a:endParaRPr>
          </a:p>
          <a:p>
            <a:pPr marL="0" indent="0" algn="just" rtl="1">
              <a:lnSpc>
                <a:spcPct val="150000"/>
              </a:lnSpc>
              <a:buNone/>
            </a:pPr>
            <a:r>
              <a:rPr lang="ar-SA" sz="1800" dirty="0">
                <a:latin typeface="Hacen Tehran" panose="02000000000000000000" pitchFamily="2" charset="-78"/>
                <a:cs typeface="Hacen Tehran" panose="02000000000000000000" pitchFamily="2" charset="-78"/>
              </a:rPr>
              <a:t>من هنا يتأتى على صناع القرار في المجتمع ممثلين بمعادلة الثالوث المكون من القطاع العام (الحكومة) والقطاع الأهلي والقطاع الخاص لعب دور بارز مشترك في هذا الموضوع، حيث أنه إذا ما أغفل قطاع منها مشاركته كانت النتائج مبتورة بحكم الفجوة التي يتركها كل من هذه القطاعات.</a:t>
            </a:r>
            <a:endParaRPr lang="en-US" sz="1800" dirty="0">
              <a:latin typeface="Hacen Tehran" panose="02000000000000000000" pitchFamily="2" charset="-78"/>
              <a:cs typeface="Hacen Tehran" panose="02000000000000000000" pitchFamily="2" charset="-78"/>
            </a:endParaRPr>
          </a:p>
          <a:p>
            <a:pPr marL="0" indent="0" algn="just" rtl="1">
              <a:lnSpc>
                <a:spcPct val="150000"/>
              </a:lnSpc>
              <a:buNone/>
            </a:pPr>
            <a:r>
              <a:rPr lang="ar-SA" sz="1800" dirty="0">
                <a:latin typeface="Hacen Tehran" panose="02000000000000000000" pitchFamily="2" charset="-78"/>
                <a:cs typeface="Hacen Tehran" panose="02000000000000000000" pitchFamily="2" charset="-78"/>
              </a:rPr>
              <a:t>إن المؤسسات المسؤولة مجتمعيا تبني ثقافة رشيدة بأفرادها، وتدفعهم لتفعيل إحساسهم وترجمته لبرامج عمل تسهم في تنمية المجتمع من جهة، وتتيح لهم الفرصة من جهة أخرى لتأمل ناتج أفعالهم وسلوكاتهم بالذي ستورثه للأجيال القادمة كي تحيا به زيادات وزيادات.</a:t>
            </a:r>
            <a:endParaRPr lang="en-US" sz="1800" dirty="0">
              <a:latin typeface="Hacen Tehran" panose="02000000000000000000" pitchFamily="2" charset="-78"/>
              <a:cs typeface="Hacen Tehran" panose="02000000000000000000" pitchFamily="2" charset="-78"/>
            </a:endParaRPr>
          </a:p>
          <a:p>
            <a:pPr marL="0" indent="0" algn="just" rtl="1">
              <a:lnSpc>
                <a:spcPct val="150000"/>
              </a:lnSpc>
              <a:buNone/>
            </a:pPr>
            <a:r>
              <a:rPr lang="ar-SA" sz="1800" dirty="0">
                <a:latin typeface="Hacen Tehran" panose="02000000000000000000" pitchFamily="2" charset="-78"/>
                <a:cs typeface="Hacen Tehran" panose="02000000000000000000" pitchFamily="2" charset="-78"/>
              </a:rPr>
              <a:t>واستنادا لما سبق يجب أن تقحم المسؤولية المجتمعية للجامعات في تصنيف الجامعات وتقييمها بحسب ذلك لما لها من دور بارز باعتبار الجامعة مؤسسة مجتمعية وليست علمية أو بحثية فحسب. </a:t>
            </a:r>
            <a:endParaRPr lang="en-US" sz="1800" dirty="0">
              <a:latin typeface="Hacen Tehran" panose="02000000000000000000" pitchFamily="2" charset="-78"/>
              <a:cs typeface="Hacen Tehran" panose="02000000000000000000" pitchFamily="2" charset="-78"/>
            </a:endParaRPr>
          </a:p>
          <a:p>
            <a:pPr algn="just" rtl="1">
              <a:lnSpc>
                <a:spcPct val="150000"/>
              </a:lnSpc>
            </a:pPr>
            <a:endParaRPr lang="en-US" sz="180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348476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9A2E927-C61F-0A36-416C-FE197B375288}"/>
              </a:ext>
            </a:extLst>
          </p:cNvPr>
          <p:cNvSpPr txBox="1"/>
          <p:nvPr/>
        </p:nvSpPr>
        <p:spPr>
          <a:xfrm>
            <a:off x="2317072" y="832489"/>
            <a:ext cx="9241653" cy="4978158"/>
          </a:xfrm>
          <a:prstGeom prst="rect">
            <a:avLst/>
          </a:prstGeom>
        </p:spPr>
        <p:txBody>
          <a:bodyPr vert="horz" lIns="91440" tIns="45720" rIns="91440" bIns="45720" rtlCol="0" anchor="b">
            <a:normAutofit fontScale="97500"/>
          </a:bodyPr>
          <a:lstStyle>
            <a:defPPr>
              <a:defRPr lang="en-US"/>
            </a:defPPr>
            <a:lvl1pPr algn="just" rtl="1">
              <a:lnSpc>
                <a:spcPct val="150000"/>
              </a:lnSpc>
              <a:spcBef>
                <a:spcPct val="0"/>
              </a:spcBef>
              <a:buNone/>
              <a:defRPr sz="3600" b="1">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endParaRPr lang="en-US" dirty="0"/>
          </a:p>
        </p:txBody>
      </p:sp>
      <p:sp>
        <p:nvSpPr>
          <p:cNvPr id="2" name="Rectangle 1">
            <a:extLst>
              <a:ext uri="{FF2B5EF4-FFF2-40B4-BE49-F238E27FC236}">
                <a16:creationId xmlns:a16="http://schemas.microsoft.com/office/drawing/2014/main" id="{A25C3571-DE2A-4302-9E0D-66374B1FCF6C}"/>
              </a:ext>
            </a:extLst>
          </p:cNvPr>
          <p:cNvSpPr/>
          <p:nvPr/>
        </p:nvSpPr>
        <p:spPr>
          <a:xfrm>
            <a:off x="1802166" y="266211"/>
            <a:ext cx="9845335" cy="6325578"/>
          </a:xfrm>
          <a:prstGeom prst="rect">
            <a:avLst/>
          </a:prstGeom>
        </p:spPr>
        <p:txBody>
          <a:bodyPr wrap="square">
            <a:spAutoFit/>
          </a:bodyPr>
          <a:lstStyle/>
          <a:p>
            <a:pPr indent="457200" algn="just" rtl="1"/>
            <a:r>
              <a:rPr lang="ar-SA" sz="2400" b="1" dirty="0">
                <a:solidFill>
                  <a:schemeClr val="accent1">
                    <a:lumMod val="75000"/>
                  </a:schemeClr>
                </a:solidFill>
                <a:latin typeface="Hacen Tehran" panose="02000000000000000000" pitchFamily="2" charset="-78"/>
                <a:ea typeface="Times New Roman" panose="02020603050405020304" pitchFamily="18" charset="0"/>
                <a:cs typeface="Hacen Tehran" panose="02000000000000000000" pitchFamily="2" charset="-78"/>
              </a:rPr>
              <a:t>مقدمة</a:t>
            </a:r>
            <a:endParaRPr lang="ar-JO" sz="2400" b="1" dirty="0">
              <a:solidFill>
                <a:schemeClr val="accent1">
                  <a:lumMod val="75000"/>
                </a:schemeClr>
              </a:solidFill>
              <a:latin typeface="Hacen Tehran" panose="02000000000000000000" pitchFamily="2" charset="-78"/>
              <a:ea typeface="Times New Roman" panose="02020603050405020304" pitchFamily="18" charset="0"/>
              <a:cs typeface="Hacen Tehran" panose="02000000000000000000" pitchFamily="2" charset="-78"/>
            </a:endParaRPr>
          </a:p>
          <a:p>
            <a:pPr indent="457200" algn="just" rtl="1"/>
            <a:endParaRPr lang="en-US" sz="1600" dirty="0">
              <a:latin typeface="Hacen Tehran" panose="02000000000000000000" pitchFamily="2" charset="-78"/>
              <a:ea typeface="Times New Roman" panose="02020603050405020304" pitchFamily="18" charset="0"/>
              <a:cs typeface="Hacen Tehran" panose="02000000000000000000" pitchFamily="2" charset="-78"/>
            </a:endParaRPr>
          </a:p>
          <a:p>
            <a:pPr indent="457200" algn="just" rtl="1">
              <a:lnSpc>
                <a:spcPct val="150000"/>
              </a:lnSpc>
            </a:pPr>
            <a:r>
              <a:rPr lang="ar-SA" sz="1600" dirty="0">
                <a:latin typeface="Hacen Tehran" panose="02000000000000000000" pitchFamily="2" charset="-78"/>
                <a:ea typeface="Times New Roman" panose="02020603050405020304" pitchFamily="18" charset="0"/>
                <a:cs typeface="Hacen Tehran" panose="02000000000000000000" pitchFamily="2" charset="-78"/>
              </a:rPr>
              <a:t>تعتبر الجامعات ركناً أساسياً من أركان المجتمع، وأحد دعائمه في إعداد أجيال واعية مسؤولة مؤمنة بخدمة أوطانها كلٌ في مجاله وتخصصه، بحيث يسهم كل فرد فيها بكل ما توافر لديه من إمكانات لاستثمارها في بناء مجتمعه ووطنه. يقول (</a:t>
            </a:r>
            <a:r>
              <a:rPr lang="en-US" sz="1600" dirty="0">
                <a:latin typeface="Hacen Tehran" panose="02000000000000000000" pitchFamily="2" charset="-78"/>
                <a:ea typeface="Times New Roman" panose="02020603050405020304" pitchFamily="18" charset="0"/>
                <a:cs typeface="Hacen Tehran" panose="02000000000000000000" pitchFamily="2" charset="-78"/>
              </a:rPr>
              <a:t>Kapil Sibal,2012</a:t>
            </a:r>
            <a:r>
              <a:rPr lang="ar-SA" sz="1600" dirty="0">
                <a:latin typeface="Hacen Tehran" panose="02000000000000000000" pitchFamily="2" charset="-78"/>
                <a:ea typeface="Times New Roman" panose="02020603050405020304" pitchFamily="18" charset="0"/>
                <a:cs typeface="Hacen Tehran" panose="02000000000000000000" pitchFamily="2" charset="-78"/>
              </a:rPr>
              <a:t>) إن التعليم العالي هو الذي يسمح لكل واحد أن يحدد مصيره ويتيح لجميع الأمم أن تتطور. فإنتاج المعرفة يأتي كمصدر نمو وازدهار بعد ملكية رؤوس الأموال وانتاجية اليد العاملة. في هذا المجال يؤكد الخبير التعليمي (</a:t>
            </a:r>
            <a:r>
              <a:rPr lang="en-US" sz="1600" dirty="0">
                <a:latin typeface="Hacen Tehran" panose="02000000000000000000" pitchFamily="2" charset="-78"/>
                <a:ea typeface="Times New Roman" panose="02020603050405020304" pitchFamily="18" charset="0"/>
                <a:cs typeface="Hacen Tehran" panose="02000000000000000000" pitchFamily="2" charset="-78"/>
              </a:rPr>
              <a:t>Philip G. </a:t>
            </a:r>
            <a:r>
              <a:rPr lang="en-US" sz="1600" dirty="0" err="1">
                <a:latin typeface="Hacen Tehran" panose="02000000000000000000" pitchFamily="2" charset="-78"/>
                <a:ea typeface="Times New Roman" panose="02020603050405020304" pitchFamily="18" charset="0"/>
                <a:cs typeface="Hacen Tehran" panose="02000000000000000000" pitchFamily="2" charset="-78"/>
              </a:rPr>
              <a:t>Altbach</a:t>
            </a:r>
            <a:r>
              <a:rPr lang="en-US" sz="1600" dirty="0">
                <a:latin typeface="Hacen Tehran" panose="02000000000000000000" pitchFamily="2" charset="-78"/>
                <a:ea typeface="Times New Roman" panose="02020603050405020304" pitchFamily="18" charset="0"/>
                <a:cs typeface="Hacen Tehran" panose="02000000000000000000" pitchFamily="2" charset="-78"/>
              </a:rPr>
              <a:t>, 2012</a:t>
            </a:r>
            <a:r>
              <a:rPr lang="ar-SA" sz="1600" dirty="0">
                <a:latin typeface="Hacen Tehran" panose="02000000000000000000" pitchFamily="2" charset="-78"/>
                <a:ea typeface="Times New Roman" panose="02020603050405020304" pitchFamily="18" charset="0"/>
                <a:cs typeface="Hacen Tehran" panose="02000000000000000000" pitchFamily="2" charset="-78"/>
              </a:rPr>
              <a:t>) أن الجامعة هي المكان النموذجي بامتياز لنظام بيئي يضم مفكرين لا يألون جهداً في البحث عن أفكار جديدة تسهم في تقدم المجتمع وتطوره.  </a:t>
            </a:r>
            <a:endParaRPr lang="en-US" sz="1600" dirty="0">
              <a:latin typeface="Hacen Tehran" panose="02000000000000000000" pitchFamily="2" charset="-78"/>
              <a:ea typeface="Times New Roman" panose="02020603050405020304" pitchFamily="18" charset="0"/>
              <a:cs typeface="Hacen Tehran" panose="02000000000000000000" pitchFamily="2" charset="-78"/>
            </a:endParaRPr>
          </a:p>
          <a:p>
            <a:pPr indent="457200" algn="just" rtl="1">
              <a:lnSpc>
                <a:spcPct val="150000"/>
              </a:lnSpc>
            </a:pPr>
            <a:r>
              <a:rPr lang="ar-SA" sz="1600" dirty="0">
                <a:latin typeface="Hacen Tehran" panose="02000000000000000000" pitchFamily="2" charset="-78"/>
                <a:ea typeface="Times New Roman" panose="02020603050405020304" pitchFamily="18" charset="0"/>
                <a:cs typeface="Hacen Tehran" panose="02000000000000000000" pitchFamily="2" charset="-78"/>
              </a:rPr>
              <a:t>إن الصلة الوثيقة بين الجامعة والمجتمع تفرض على الجامعة أن تُحدِث دائماً في بنيتها ووظائفها وبرامجها وبحوثها لتواكب التغيرات التي تحدث في المجتمع، وأن تكون وثيقة الصلة بحياة الناس ومشكلاتهم وحاجاتهم وآمالهم، بهدف تطوير المجتمع والنهوض به إلى أفضل المستويات التقنية، الاقتصادية، الاجتماعية والثقافية بما يتلاءم ودور الجامعات الحيوي والريادي في مجتمعاتها، وإلا خسرت الجامعة مكانتها ووظائفها الرئيسة ذات الصلة الوثيقة بمجتمعها، ويشكل القادة المجتمعيون على اختلاف وظائفهم وأدوارهم مصدراً للتعلم والمعرفة عما يمر به المجتمع من مشكلات وظواهر مختلفة، ففي الوقت الذي تبني فيه الجامعة قادتها، لاحقاً فإن هؤلاء القادة ينغمسون في مشكلات مجتمعاتهم ويتعايشون معها بشكل يومي، ولا يمكن للجامعة أن تسهم ببناء مجتمعاتها بشكل فاعل دون التشارك والتشاور والحوار مع هؤلاء القادة، والاستماع إلى آرائهم وانطباعاتهم حول المشكلات المجتمعية المختلفة لتلائم برامجها وتخصصاتها وفقاً للمجتمع وحاجياته.</a:t>
            </a:r>
            <a:endParaRPr lang="en-US" sz="1600" dirty="0">
              <a:effectLst/>
              <a:latin typeface="Hacen Tehran" panose="02000000000000000000" pitchFamily="2" charset="-78"/>
              <a:ea typeface="Times New Roman" panose="02020603050405020304" pitchFamily="18" charset="0"/>
              <a:cs typeface="Hacen Tehran" panose="02000000000000000000" pitchFamily="2" charset="-78"/>
            </a:endParaRPr>
          </a:p>
        </p:txBody>
      </p:sp>
    </p:spTree>
    <p:extLst>
      <p:ext uri="{BB962C8B-B14F-4D97-AF65-F5344CB8AC3E}">
        <p14:creationId xmlns:p14="http://schemas.microsoft.com/office/powerpoint/2010/main" val="257948750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671F945-67CA-7485-E404-99DB586ED537}"/>
              </a:ext>
            </a:extLst>
          </p:cNvPr>
          <p:cNvSpPr txBox="1"/>
          <p:nvPr/>
        </p:nvSpPr>
        <p:spPr>
          <a:xfrm>
            <a:off x="2228295" y="311163"/>
            <a:ext cx="9303798" cy="5867694"/>
          </a:xfrm>
          <a:prstGeom prst="rect">
            <a:avLst/>
          </a:prstGeom>
        </p:spPr>
        <p:txBody>
          <a:bodyPr vert="horz" lIns="91440" tIns="45720" rIns="91440" bIns="45720" rtlCol="0" anchor="b">
            <a:normAutofit fontScale="52500" lnSpcReduction="20000"/>
          </a:bodyPr>
          <a:lstStyle>
            <a:defPPr>
              <a:defRPr lang="en-US"/>
            </a:defPPr>
            <a:lvl1pPr algn="just" rtl="1">
              <a:lnSpc>
                <a:spcPct val="150000"/>
              </a:lnSpc>
              <a:spcBef>
                <a:spcPct val="0"/>
              </a:spcBef>
              <a:buNone/>
              <a:defRPr sz="3600" b="1">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nSpc>
                <a:spcPct val="170000"/>
              </a:lnSpc>
            </a:pPr>
            <a:r>
              <a:rPr lang="ar-SA" b="0" dirty="0">
                <a:latin typeface="Hacen Tehran" panose="02000000000000000000" pitchFamily="2" charset="-78"/>
                <a:cs typeface="Hacen Tehran" panose="02000000000000000000" pitchFamily="2" charset="-78"/>
              </a:rPr>
              <a:t>ازدادت أهمية الدور الأخلاقي للمؤسسات كشريكة في تنمية المجتمع،  نظراً للارتباط الوثيق بين المنظمة والمجتمع الذي تعمل فيه، بغية ردم الفجوة بين إدراك إدارات المنظمات لمسؤوليتها المجتمعية تجاه الفئات المختلفة و ترجمتها لفعل سلوكي بقرارات مناسبة، وما يتوقعه أصحاب المصالح فعلاً من الدور الذي يجب أن تطلع به هذه المنظمات من أداء مجتمعي، وما ينتج عن ذلك من نتائج إيجابية للمؤسسة وأصحاب المصالح كافة، في حين أنه إذا تعمقت هذه الفجوة فإن ذلك يدل على عدم وجود فهم مشترك يهدف إلى تحقيق مصالح مشتركة للجانبين.</a:t>
            </a:r>
            <a:endParaRPr lang="en-US" b="0" dirty="0">
              <a:latin typeface="Hacen Tehran" panose="02000000000000000000" pitchFamily="2" charset="-78"/>
              <a:cs typeface="Hacen Tehran" panose="02000000000000000000" pitchFamily="2" charset="-78"/>
            </a:endParaRPr>
          </a:p>
          <a:p>
            <a:r>
              <a:rPr lang="ar-SA" b="0" dirty="0">
                <a:latin typeface="Hacen Tehran" panose="02000000000000000000" pitchFamily="2" charset="-78"/>
                <a:cs typeface="Hacen Tehran" panose="02000000000000000000" pitchFamily="2" charset="-78"/>
              </a:rPr>
              <a:t>وينبغي علينا التأكيد على أن المسؤولية المجتمعية للجامعة هي نهج أخلاقي عقلاني لإدارة الجامعة، والذي يشمل الآثار التي يتركها هذا النهج على السياق الاجتماعي والإنساني والطبيعي، وعلى دوره الفاعل في تعزيز تطور إنساني مستدام للبشرية، وهي استراتيجية تسعى إلى التقليل من البصمة الأيكولوجية للمؤسسة عبر الاستخدام الرشيد للمصادر، وتسعى أيضاً إلى تثقيف مجتمع الجامعة نحو أخلاقيات التنمية المستدامة.</a:t>
            </a:r>
            <a:endParaRPr lang="en-US" b="0" dirty="0">
              <a:latin typeface="Hacen Tehran" panose="02000000000000000000" pitchFamily="2" charset="-78"/>
              <a:cs typeface="Hacen Tehran" panose="02000000000000000000" pitchFamily="2" charset="-78"/>
            </a:endParaRPr>
          </a:p>
          <a:p>
            <a:r>
              <a:rPr lang="en-US" b="0" dirty="0">
                <a:latin typeface="Hacen Tehran" panose="02000000000000000000" pitchFamily="2" charset="-78"/>
                <a:cs typeface="Hacen Tehran" panose="02000000000000000000" pitchFamily="2" charset="-78"/>
              </a:rPr>
              <a:t> </a:t>
            </a:r>
          </a:p>
        </p:txBody>
      </p:sp>
    </p:spTree>
    <p:extLst>
      <p:ext uri="{BB962C8B-B14F-4D97-AF65-F5344CB8AC3E}">
        <p14:creationId xmlns:p14="http://schemas.microsoft.com/office/powerpoint/2010/main" val="3206247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87B4A8-8420-4768-BD29-EAAB8E17368B}"/>
              </a:ext>
            </a:extLst>
          </p:cNvPr>
          <p:cNvSpPr/>
          <p:nvPr/>
        </p:nvSpPr>
        <p:spPr>
          <a:xfrm>
            <a:off x="1864311" y="861497"/>
            <a:ext cx="9960745" cy="4992649"/>
          </a:xfrm>
          <a:prstGeom prst="rect">
            <a:avLst/>
          </a:prstGeom>
        </p:spPr>
        <p:txBody>
          <a:bodyPr wrap="square">
            <a:spAutoFit/>
          </a:bodyPr>
          <a:lstStyle/>
          <a:p>
            <a:pPr indent="457200" algn="just" rtl="1">
              <a:lnSpc>
                <a:spcPct val="200000"/>
              </a:lnSpc>
            </a:pPr>
            <a:r>
              <a:rPr lang="ar-SA" dirty="0">
                <a:latin typeface="Hacen Tehran" panose="02000000000000000000" pitchFamily="2" charset="-78"/>
                <a:ea typeface="Times New Roman" panose="02020603050405020304" pitchFamily="18" charset="0"/>
                <a:cs typeface="Hacen Tehran" panose="02000000000000000000" pitchFamily="2" charset="-78"/>
              </a:rPr>
              <a:t>وتكمن أهمية المسؤولية المجتمعية للمؤسسات وللمجتمع في تحسين الخدمات التي تقدم للمجتمع، وخلق فرص عمل حقيقية، ودفع الأجور العادلة، وضمان سلامة العمال والموظفين والمشاركة في إيجاد حلول للمشكلات الاجتماعية والبيئية.</a:t>
            </a:r>
            <a:endParaRPr lang="en-US" dirty="0">
              <a:latin typeface="Hacen Tehran" panose="02000000000000000000" pitchFamily="2" charset="-78"/>
              <a:ea typeface="Times New Roman" panose="02020603050405020304" pitchFamily="18" charset="0"/>
              <a:cs typeface="Hacen Tehran" panose="02000000000000000000" pitchFamily="2" charset="-78"/>
            </a:endParaRPr>
          </a:p>
          <a:p>
            <a:pPr algn="just" rtl="1">
              <a:lnSpc>
                <a:spcPct val="200000"/>
              </a:lnSpc>
            </a:pPr>
            <a:r>
              <a:rPr lang="ar-SA" dirty="0">
                <a:latin typeface="Hacen Tehran" panose="02000000000000000000" pitchFamily="2" charset="-78"/>
                <a:ea typeface="Times New Roman" panose="02020603050405020304" pitchFamily="18" charset="0"/>
                <a:cs typeface="Hacen Tehran" panose="02000000000000000000" pitchFamily="2" charset="-78"/>
              </a:rPr>
              <a:t>إن شمولية محتوى المسؤولية المجتمعية جعلت الباحث </a:t>
            </a:r>
            <a:r>
              <a:rPr lang="en-US" dirty="0">
                <a:latin typeface="Hacen Tehran" panose="02000000000000000000" pitchFamily="2" charset="-78"/>
                <a:ea typeface="Times New Roman" panose="02020603050405020304" pitchFamily="18" charset="0"/>
                <a:cs typeface="Hacen Tehran" panose="02000000000000000000" pitchFamily="2" charset="-78"/>
              </a:rPr>
              <a:t>Carroll</a:t>
            </a:r>
            <a:r>
              <a:rPr lang="ar-SA" dirty="0">
                <a:latin typeface="Hacen Tehran" panose="02000000000000000000" pitchFamily="2" charset="-78"/>
                <a:ea typeface="Times New Roman" panose="02020603050405020304" pitchFamily="18" charset="0"/>
                <a:cs typeface="Hacen Tehran" panose="02000000000000000000" pitchFamily="2" charset="-78"/>
              </a:rPr>
              <a:t> يشير إلى جوهرها بأربعة جوانب رئيسة هي: الاقتصادي </a:t>
            </a:r>
            <a:r>
              <a:rPr lang="en-US" dirty="0">
                <a:latin typeface="Hacen Tehran" panose="02000000000000000000" pitchFamily="2" charset="-78"/>
                <a:ea typeface="Times New Roman" panose="02020603050405020304" pitchFamily="18" charset="0"/>
                <a:cs typeface="Hacen Tehran" panose="02000000000000000000" pitchFamily="2" charset="-78"/>
              </a:rPr>
              <a:t>Economic </a:t>
            </a:r>
            <a:r>
              <a:rPr lang="ar-SA" dirty="0">
                <a:latin typeface="Hacen Tehran" panose="02000000000000000000" pitchFamily="2" charset="-78"/>
                <a:ea typeface="Times New Roman" panose="02020603050405020304" pitchFamily="18" charset="0"/>
                <a:cs typeface="Hacen Tehran" panose="02000000000000000000" pitchFamily="2" charset="-78"/>
              </a:rPr>
              <a:t>والقانوني </a:t>
            </a:r>
            <a:r>
              <a:rPr lang="en-US" dirty="0">
                <a:latin typeface="Hacen Tehran" panose="02000000000000000000" pitchFamily="2" charset="-78"/>
                <a:ea typeface="Times New Roman" panose="02020603050405020304" pitchFamily="18" charset="0"/>
                <a:cs typeface="Hacen Tehran" panose="02000000000000000000" pitchFamily="2" charset="-78"/>
              </a:rPr>
              <a:t>Legal</a:t>
            </a:r>
            <a:r>
              <a:rPr lang="ar-SA" dirty="0">
                <a:latin typeface="Hacen Tehran" panose="02000000000000000000" pitchFamily="2" charset="-78"/>
                <a:ea typeface="Times New Roman" panose="02020603050405020304" pitchFamily="18" charset="0"/>
                <a:cs typeface="Hacen Tehran" panose="02000000000000000000" pitchFamily="2" charset="-78"/>
              </a:rPr>
              <a:t> والأخلاقي </a:t>
            </a:r>
            <a:r>
              <a:rPr lang="en-US" dirty="0">
                <a:latin typeface="Hacen Tehran" panose="02000000000000000000" pitchFamily="2" charset="-78"/>
                <a:ea typeface="Times New Roman" panose="02020603050405020304" pitchFamily="18" charset="0"/>
                <a:cs typeface="Hacen Tehran" panose="02000000000000000000" pitchFamily="2" charset="-78"/>
              </a:rPr>
              <a:t>Ethical </a:t>
            </a:r>
            <a:r>
              <a:rPr lang="ar-SA" dirty="0">
                <a:latin typeface="Hacen Tehran" panose="02000000000000000000" pitchFamily="2" charset="-78"/>
                <a:ea typeface="Times New Roman" panose="02020603050405020304" pitchFamily="18" charset="0"/>
                <a:cs typeface="Hacen Tehran" panose="02000000000000000000" pitchFamily="2" charset="-78"/>
              </a:rPr>
              <a:t>والخيِّر</a:t>
            </a:r>
            <a:r>
              <a:rPr lang="en-US" dirty="0">
                <a:latin typeface="Hacen Tehran" panose="02000000000000000000" pitchFamily="2" charset="-78"/>
                <a:ea typeface="Times New Roman" panose="02020603050405020304" pitchFamily="18" charset="0"/>
                <a:cs typeface="Hacen Tehran" panose="02000000000000000000" pitchFamily="2" charset="-78"/>
              </a:rPr>
              <a:t>  Philanthropy</a:t>
            </a:r>
            <a:r>
              <a:rPr lang="ar-SA" dirty="0">
                <a:latin typeface="Hacen Tehran" panose="02000000000000000000" pitchFamily="2" charset="-78"/>
                <a:ea typeface="Times New Roman" panose="02020603050405020304" pitchFamily="18" charset="0"/>
                <a:cs typeface="Hacen Tehran" panose="02000000000000000000" pitchFamily="2" charset="-78"/>
              </a:rPr>
              <a:t>، حيث وظَف هذه الأبعاد بشكل هرمي متسلسل لتوضيح الترابط بينها من جانب، ومن جانب آخر فإن استناد أي بُعد على بُعد آخر يمثل حالة واقعية فلا يمكن أن تتوقع من منظمات الأعمال مبادرات خيرة ومسؤولة إذا لم تكن هذه المنظمات قد قطعت شوطاً في إطار تحملها لمسؤولياتها الاقتصادية والقانونية والأخلاقية تجاه المجتمعات التي تعمل فيها</a:t>
            </a:r>
            <a:r>
              <a:rPr lang="ar-JO" dirty="0">
                <a:latin typeface="Hacen Tehran" panose="02000000000000000000" pitchFamily="2" charset="-78"/>
                <a:ea typeface="Times New Roman" panose="02020603050405020304" pitchFamily="18" charset="0"/>
                <a:cs typeface="Hacen Tehran" panose="02000000000000000000" pitchFamily="2" charset="-78"/>
              </a:rPr>
              <a:t>.</a:t>
            </a:r>
            <a:endParaRPr lang="en-US" dirty="0">
              <a:effectLst/>
              <a:latin typeface="Hacen Tehran" panose="02000000000000000000" pitchFamily="2" charset="-78"/>
              <a:ea typeface="Times New Roman" panose="02020603050405020304" pitchFamily="18" charset="0"/>
              <a:cs typeface="Hacen Tehran" panose="02000000000000000000" pitchFamily="2" charset="-78"/>
            </a:endParaRPr>
          </a:p>
        </p:txBody>
      </p:sp>
    </p:spTree>
    <p:extLst>
      <p:ext uri="{BB962C8B-B14F-4D97-AF65-F5344CB8AC3E}">
        <p14:creationId xmlns:p14="http://schemas.microsoft.com/office/powerpoint/2010/main" val="2783744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F0C630D-E188-C60C-56C7-6E362B1D1A9C}"/>
              </a:ext>
            </a:extLst>
          </p:cNvPr>
          <p:cNvSpPr txBox="1"/>
          <p:nvPr/>
        </p:nvSpPr>
        <p:spPr>
          <a:xfrm>
            <a:off x="2361461" y="1296138"/>
            <a:ext cx="9374820" cy="5291091"/>
          </a:xfrm>
          <a:prstGeom prst="rect">
            <a:avLst/>
          </a:prstGeom>
        </p:spPr>
        <p:txBody>
          <a:bodyPr vert="horz" lIns="91440" tIns="45720" rIns="91440" bIns="45720" rtlCol="0" anchor="b">
            <a:noAutofit/>
          </a:bodyPr>
          <a:lstStyle>
            <a:defPPr>
              <a:defRPr lang="en-US"/>
            </a:defPPr>
            <a:lvl1pPr algn="just" rtl="1">
              <a:lnSpc>
                <a:spcPct val="150000"/>
              </a:lnSpc>
              <a:spcBef>
                <a:spcPct val="0"/>
              </a:spcBef>
              <a:buNone/>
              <a:defRPr sz="3600" b="1">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ar-SA" sz="2800" b="0" dirty="0">
                <a:solidFill>
                  <a:schemeClr val="accent1">
                    <a:lumMod val="75000"/>
                  </a:schemeClr>
                </a:solidFill>
                <a:latin typeface="Hacen Tehran" panose="02000000000000000000" pitchFamily="2" charset="-78"/>
                <a:cs typeface="Hacen Tehran" panose="02000000000000000000" pitchFamily="2" charset="-78"/>
              </a:rPr>
              <a:t>اهتمامات المسؤولية المجتمعية</a:t>
            </a:r>
            <a:endParaRPr lang="en-US" sz="2800" b="0" dirty="0">
              <a:solidFill>
                <a:schemeClr val="accent1">
                  <a:lumMod val="75000"/>
                </a:schemeClr>
              </a:solidFill>
              <a:latin typeface="Hacen Tehran" panose="02000000000000000000" pitchFamily="2" charset="-78"/>
              <a:cs typeface="Hacen Tehran" panose="02000000000000000000" pitchFamily="2" charset="-78"/>
            </a:endParaRPr>
          </a:p>
          <a:p>
            <a:r>
              <a:rPr lang="ar-SA" sz="1800" b="0" dirty="0">
                <a:latin typeface="Hacen Tehran" panose="02000000000000000000" pitchFamily="2" charset="-78"/>
                <a:cs typeface="Hacen Tehran" panose="02000000000000000000" pitchFamily="2" charset="-78"/>
              </a:rPr>
              <a:t>تتعدد اهتمامات المسؤولية المجتمعية بتعدد الجماعات التي توجه إليها الخدمات من جماعات مهنية ومدنية إلى جانب العاملين في مختلف الأنشطة التجارية، والصناعية والزراعية، وغيرها، كما أن بعض هذه الخدمات تقدمها الجامعات على مستوى المجتمع المحلي، وبعضها على المستوى الوطني، وقد تم تلخيصها في الآتي:</a:t>
            </a:r>
            <a:endParaRPr lang="en-US" sz="1800" b="0" dirty="0">
              <a:latin typeface="Hacen Tehran" panose="02000000000000000000" pitchFamily="2" charset="-78"/>
              <a:cs typeface="Hacen Tehran" panose="02000000000000000000" pitchFamily="2" charset="-78"/>
            </a:endParaRPr>
          </a:p>
          <a:p>
            <a:pPr lvl="0"/>
            <a:r>
              <a:rPr lang="ar-JO" sz="1800" b="0" dirty="0">
                <a:solidFill>
                  <a:schemeClr val="accent1">
                    <a:lumMod val="75000"/>
                  </a:schemeClr>
                </a:solidFill>
                <a:latin typeface="Hacen Tehran" panose="02000000000000000000" pitchFamily="2" charset="-78"/>
                <a:cs typeface="Hacen Tehran" panose="02000000000000000000" pitchFamily="2" charset="-78"/>
              </a:rPr>
              <a:t>1.</a:t>
            </a:r>
            <a:r>
              <a:rPr lang="ar-JO" sz="1800" b="0" dirty="0">
                <a:latin typeface="Hacen Tehran" panose="02000000000000000000" pitchFamily="2" charset="-78"/>
                <a:cs typeface="Hacen Tehran" panose="02000000000000000000" pitchFamily="2" charset="-78"/>
              </a:rPr>
              <a:t> </a:t>
            </a:r>
            <a:r>
              <a:rPr lang="ar-SA" sz="1800" b="0" dirty="0">
                <a:solidFill>
                  <a:schemeClr val="accent1">
                    <a:lumMod val="75000"/>
                  </a:schemeClr>
                </a:solidFill>
                <a:latin typeface="Hacen Tehran" panose="02000000000000000000" pitchFamily="2" charset="-78"/>
                <a:cs typeface="Hacen Tehran" panose="02000000000000000000" pitchFamily="2" charset="-78"/>
              </a:rPr>
              <a:t>الصحة العامة: </a:t>
            </a:r>
            <a:r>
              <a:rPr lang="ar-JO" sz="1800" b="0" dirty="0">
                <a:solidFill>
                  <a:schemeClr val="accent1">
                    <a:lumMod val="75000"/>
                  </a:schemeClr>
                </a:solidFill>
                <a:latin typeface="Hacen Tehran" panose="02000000000000000000" pitchFamily="2" charset="-78"/>
                <a:cs typeface="Hacen Tehran" panose="02000000000000000000" pitchFamily="2" charset="-78"/>
              </a:rPr>
              <a:t>   </a:t>
            </a:r>
            <a:r>
              <a:rPr lang="ar-SA" sz="1800" b="0" dirty="0">
                <a:latin typeface="Hacen Tehran" panose="02000000000000000000" pitchFamily="2" charset="-78"/>
                <a:cs typeface="Hacen Tehran" panose="02000000000000000000" pitchFamily="2" charset="-78"/>
              </a:rPr>
              <a:t>من خلال ما يلي:</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المحافظة على نظافة البيئة، والقضاء على التلوث، والإقلال من الأضرار بالطبيعة.</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الإسهام في نشر الوعي الصحي بين أفراد المجتمع بمختلف طبقاته وشرائحه وبالطرق المختلفة.</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إنشاء مزيد من المراكز المتخصصة التي تعمل في تخصصات مختلفة منها: الرعاية الصحية، والتنمية الاجتماعية، وحماية البيئة، ومكافحة التلوث.</a:t>
            </a:r>
            <a:endParaRPr lang="en-US" sz="1800" b="0" dirty="0">
              <a:latin typeface="Hacen Tehran" panose="02000000000000000000" pitchFamily="2" charset="-78"/>
              <a:cs typeface="Hacen Tehran" panose="02000000000000000000" pitchFamily="2" charset="-78"/>
            </a:endParaRPr>
          </a:p>
          <a:p>
            <a:pPr lvl="0"/>
            <a:r>
              <a:rPr lang="ar-JO" sz="1800" b="0" dirty="0">
                <a:solidFill>
                  <a:schemeClr val="accent1">
                    <a:lumMod val="75000"/>
                  </a:schemeClr>
                </a:solidFill>
                <a:latin typeface="Hacen Tehran" panose="02000000000000000000" pitchFamily="2" charset="-78"/>
                <a:cs typeface="Hacen Tehran" panose="02000000000000000000" pitchFamily="2" charset="-78"/>
              </a:rPr>
              <a:t>2.</a:t>
            </a:r>
            <a:r>
              <a:rPr lang="ar-JO" sz="1800" b="0" dirty="0">
                <a:latin typeface="Hacen Tehran" panose="02000000000000000000" pitchFamily="2" charset="-78"/>
                <a:cs typeface="Hacen Tehran" panose="02000000000000000000" pitchFamily="2" charset="-78"/>
              </a:rPr>
              <a:t> </a:t>
            </a:r>
            <a:r>
              <a:rPr lang="ar-SA" sz="1800" b="0" dirty="0">
                <a:solidFill>
                  <a:schemeClr val="accent1">
                    <a:lumMod val="75000"/>
                  </a:schemeClr>
                </a:solidFill>
                <a:latin typeface="Hacen Tehran" panose="02000000000000000000" pitchFamily="2" charset="-78"/>
                <a:cs typeface="Hacen Tehran" panose="02000000000000000000" pitchFamily="2" charset="-78"/>
              </a:rPr>
              <a:t>الموروث الثقافي: </a:t>
            </a:r>
            <a:r>
              <a:rPr lang="ar-JO" sz="1800" b="0" dirty="0">
                <a:solidFill>
                  <a:schemeClr val="accent1">
                    <a:lumMod val="75000"/>
                  </a:schemeClr>
                </a:solidFill>
                <a:latin typeface="Hacen Tehran" panose="02000000000000000000" pitchFamily="2" charset="-78"/>
                <a:cs typeface="Hacen Tehran" panose="02000000000000000000" pitchFamily="2" charset="-78"/>
              </a:rPr>
              <a:t>  </a:t>
            </a:r>
            <a:r>
              <a:rPr lang="ar-SA" sz="1800" b="0" dirty="0">
                <a:latin typeface="Hacen Tehran" panose="02000000000000000000" pitchFamily="2" charset="-78"/>
                <a:cs typeface="Hacen Tehran" panose="02000000000000000000" pitchFamily="2" charset="-78"/>
              </a:rPr>
              <a:t>يتمثل في الآتي:</a:t>
            </a:r>
            <a:endParaRPr lang="en-US" sz="1800" b="0" dirty="0">
              <a:latin typeface="Hacen Tehran" panose="02000000000000000000" pitchFamily="2" charset="-78"/>
              <a:cs typeface="Hacen Tehran" panose="02000000000000000000" pitchFamily="2" charset="-78"/>
            </a:endParaRPr>
          </a:p>
          <a:p>
            <a:r>
              <a:rPr lang="ar-SA" sz="1800" b="0" dirty="0">
                <a:latin typeface="Hacen Tehran" panose="02000000000000000000" pitchFamily="2" charset="-78"/>
                <a:cs typeface="Hacen Tehran" panose="02000000000000000000" pitchFamily="2" charset="-78"/>
              </a:rPr>
              <a:t>قيام الجامعة بنشر الثقافة بأنواعها كافة الراغبين فيها والمحتاجين إليها من أبناء المجتمع بغض النظر عن أعمالهم وأعمارهم، وبالتالي تمكنهم من حل مشكلاتهم والتكيف مع مجتمعهم، وتزيد من مقدرتهم على إحداث التنمية المنشودة، كما تقدم لطلبتها برامج ثقافية ترفع مستواهم الثقافي، وتربطهم بيئتهم ومجتمعهم وإقامة المعارض سواء أكانت ثقافية أم تراثية داخل الجامعة وخارجها.</a:t>
            </a:r>
            <a:endParaRPr lang="en-US" sz="1800" b="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357204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E4E0275-0461-3F91-8E05-EED7AC89EFB3}"/>
              </a:ext>
            </a:extLst>
          </p:cNvPr>
          <p:cNvSpPr txBox="1"/>
          <p:nvPr/>
        </p:nvSpPr>
        <p:spPr>
          <a:xfrm>
            <a:off x="2308194" y="2610125"/>
            <a:ext cx="9365941" cy="3604243"/>
          </a:xfrm>
          <a:prstGeom prst="rect">
            <a:avLst/>
          </a:prstGeom>
        </p:spPr>
        <p:txBody>
          <a:bodyPr vert="horz" lIns="91440" tIns="45720" rIns="91440" bIns="45720" rtlCol="0" anchor="b">
            <a:noAutofit/>
          </a:bodyPr>
          <a:lstStyle>
            <a:defPPr>
              <a:defRPr lang="en-US"/>
            </a:defPPr>
            <a:lvl1pPr algn="just" rtl="1">
              <a:lnSpc>
                <a:spcPct val="150000"/>
              </a:lnSpc>
              <a:spcBef>
                <a:spcPct val="0"/>
              </a:spcBef>
              <a:buNone/>
              <a:defRPr sz="3600" b="1">
                <a:solidFill>
                  <a:schemeClr val="tx1">
                    <a:lumMod val="85000"/>
                    <a:lumOff val="15000"/>
                  </a:schemeClr>
                </a:solidFill>
                <a:effectLst/>
                <a:latin typeface="Arial" panose="020B0604020202020204" pitchFamily="34" charset="0"/>
                <a:ea typeface="Times New Roman" panose="02020603050405020304" pitchFamily="18" charset="0"/>
                <a:cs typeface="Arial" panose="020B0604020202020204" pitchFamily="34" charset="0"/>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ar-JO" sz="1800" b="0" dirty="0">
                <a:solidFill>
                  <a:schemeClr val="accent1">
                    <a:lumMod val="75000"/>
                  </a:schemeClr>
                </a:solidFill>
                <a:latin typeface="Hacen Tehran" panose="02000000000000000000" pitchFamily="2" charset="-78"/>
                <a:cs typeface="Hacen Tehran" panose="02000000000000000000" pitchFamily="2" charset="-78"/>
              </a:rPr>
              <a:t>3. </a:t>
            </a:r>
            <a:r>
              <a:rPr lang="ar-SA" sz="1800" b="0" dirty="0">
                <a:solidFill>
                  <a:schemeClr val="accent1">
                    <a:lumMod val="75000"/>
                  </a:schemeClr>
                </a:solidFill>
                <a:latin typeface="Hacen Tehran" panose="02000000000000000000" pitchFamily="2" charset="-78"/>
                <a:cs typeface="Hacen Tehran" panose="02000000000000000000" pitchFamily="2" charset="-78"/>
              </a:rPr>
              <a:t>أنشطة المراكز التعليمية والبحثية والاستشارية، ومنها:</a:t>
            </a:r>
            <a:endParaRPr lang="en-US" sz="1800" b="0" dirty="0">
              <a:solidFill>
                <a:schemeClr val="accent1">
                  <a:lumMod val="75000"/>
                </a:schemeClr>
              </a:solidFill>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تقديم الاستشارات: هي نشاطات أو خدمات اعتيادية يقدمها أعضاء هيئة التدريس، كل في مجال اختصاصه لمؤسسات المجتمع الحكومية والأهلية، وكذلك لأفراد المجتمع الذين يشعرون بالحاجة إلى مثل هذه الخدمات.</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إجراء البحوث التطبيقية والخدمات الميدانية: ويتمثل ذلك في إعداد البحوث التطبيقية التي تقوم على تطبيق نتائج البحوث الأساسية واستثمارها وتطويعها بهدف خدمة الإنسان ورفاهيته، وحل مشكلات المجتمع المحلي في مجال الإنتاج والخدمات والمشكلات الاجتماعية.</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تفعيل مراكز تعليم اللغات بالجامعات: من خلال تقديم الخدمات التعليمية سواء لطلبة التوجيهي أو للموظفين أو للراغبين أو للطلبة أنفسهم.</a:t>
            </a:r>
            <a:endParaRPr lang="en-US" sz="1800" b="0" dirty="0">
              <a:latin typeface="Hacen Tehran" panose="02000000000000000000" pitchFamily="2" charset="-78"/>
              <a:cs typeface="Hacen Tehran" panose="02000000000000000000" pitchFamily="2" charset="-78"/>
            </a:endParaRPr>
          </a:p>
          <a:p>
            <a:pPr lvl="0"/>
            <a:r>
              <a:rPr lang="ar-SA" sz="1800" b="0" dirty="0">
                <a:latin typeface="Hacen Tehran" panose="02000000000000000000" pitchFamily="2" charset="-78"/>
                <a:cs typeface="Hacen Tehran" panose="02000000000000000000" pitchFamily="2" charset="-78"/>
              </a:rPr>
              <a:t>استدامة التعليم: يلقى مفهوم استدامة التعليم قبولاً واسع او في أغلب دول العالم وثقافاته المتعددة بوصفه من المجالات المهمة بالنسبة للمجتمع، نظراً لما يمكن أن يقوم به في حل كثير من القضايا والمشكلات، ولما كان تقدم أي مجتمع رهناً بما يحصل عليه أفراده من تعليم، فإن الاهتمام باستدامة التعليم، وتوفير فرص الاستفادة من برامجه أمام جميع أفراد المجتمع يعد شرطاً أساسياً من شروط بقاء المجتمعات واستمراريتها، والحفاظ على تقدمها الاجتماعي والاقتصادي.</a:t>
            </a:r>
            <a:endParaRPr lang="en-US" sz="1800" b="0"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433488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4E90C-6030-4E5C-91F0-4447E8885C94}"/>
              </a:ext>
            </a:extLst>
          </p:cNvPr>
          <p:cNvSpPr>
            <a:spLocks noGrp="1"/>
          </p:cNvSpPr>
          <p:nvPr>
            <p:ph idx="1"/>
          </p:nvPr>
        </p:nvSpPr>
        <p:spPr>
          <a:xfrm>
            <a:off x="1652985" y="749792"/>
            <a:ext cx="10018713" cy="5358415"/>
          </a:xfrm>
        </p:spPr>
        <p:txBody>
          <a:bodyPr>
            <a:normAutofit fontScale="92500"/>
          </a:bodyPr>
          <a:lstStyle/>
          <a:p>
            <a:pPr marL="0" indent="0" algn="r" rtl="1">
              <a:lnSpc>
                <a:spcPct val="300000"/>
              </a:lnSpc>
              <a:buNone/>
            </a:pPr>
            <a:r>
              <a:rPr lang="ar-SA" dirty="0">
                <a:latin typeface="Hacen Tehran" panose="02000000000000000000" pitchFamily="2" charset="-78"/>
                <a:cs typeface="Hacen Tehran" panose="02000000000000000000" pitchFamily="2" charset="-78"/>
              </a:rPr>
              <a:t>إن الهدف الرئيس من المسؤولية المجتمعية هو المساهمة في التنمية المستدامة التي تهدف إلى القضاء على الفقر، وتوفير الصحة للجميع، والعدالة المجتمعية، ومقابلة احتياجات المجتمع من خلال العيش في الحدود البيئية باستخدام الموارد الحالية دون المساس باحتياجات الأجيال المستقبلية، وتركز على ثلاثة جوانب هي: دعم النمو الاقتصادي، وتحقيق التقدم الاجتماعي، والإسهام في حماية البيئة.</a:t>
            </a:r>
            <a:endParaRPr lang="en-US" dirty="0">
              <a:latin typeface="Hacen Tehran" panose="02000000000000000000" pitchFamily="2" charset="-78"/>
              <a:cs typeface="Hacen Tehran" panose="02000000000000000000" pitchFamily="2" charset="-78"/>
            </a:endParaRPr>
          </a:p>
          <a:p>
            <a:pPr algn="r" rtl="1">
              <a:lnSpc>
                <a:spcPct val="210000"/>
              </a:lnSpc>
            </a:pPr>
            <a:endParaRPr lang="en-US" dirty="0">
              <a:latin typeface="Hacen Tehran" panose="02000000000000000000" pitchFamily="2" charset="-78"/>
              <a:cs typeface="Hacen Tehran" panose="02000000000000000000" pitchFamily="2" charset="-78"/>
            </a:endParaRPr>
          </a:p>
        </p:txBody>
      </p:sp>
    </p:spTree>
    <p:extLst>
      <p:ext uri="{BB962C8B-B14F-4D97-AF65-F5344CB8AC3E}">
        <p14:creationId xmlns:p14="http://schemas.microsoft.com/office/powerpoint/2010/main" val="3828432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05AD5B-F883-4C78-A0B7-17311B57D772}"/>
              </a:ext>
            </a:extLst>
          </p:cNvPr>
          <p:cNvSpPr>
            <a:spLocks noGrp="1"/>
          </p:cNvSpPr>
          <p:nvPr>
            <p:ph idx="1"/>
          </p:nvPr>
        </p:nvSpPr>
        <p:spPr>
          <a:xfrm>
            <a:off x="2405850" y="426128"/>
            <a:ext cx="9203706" cy="5285173"/>
          </a:xfrm>
        </p:spPr>
        <p:txBody>
          <a:bodyPr>
            <a:noAutofit/>
          </a:bodyPr>
          <a:lstStyle/>
          <a:p>
            <a:pPr algn="just" rtl="1">
              <a:lnSpc>
                <a:spcPct val="160000"/>
              </a:lnSpc>
            </a:pPr>
            <a:endParaRPr lang="ar-JO" sz="1800" dirty="0">
              <a:latin typeface="Hacen Tehran" panose="02000000000000000000" pitchFamily="2" charset="-78"/>
              <a:cs typeface="Hacen Tehran" panose="02000000000000000000" pitchFamily="2" charset="-78"/>
            </a:endParaRPr>
          </a:p>
          <a:p>
            <a:pPr marL="0" indent="0" algn="just" rtl="1">
              <a:lnSpc>
                <a:spcPct val="160000"/>
              </a:lnSpc>
              <a:buNone/>
            </a:pPr>
            <a:r>
              <a:rPr lang="ar-SA" b="1" dirty="0">
                <a:solidFill>
                  <a:schemeClr val="accent1">
                    <a:lumMod val="75000"/>
                  </a:schemeClr>
                </a:solidFill>
                <a:latin typeface="Hacen Tehran" panose="02000000000000000000" pitchFamily="2" charset="-78"/>
                <a:cs typeface="Hacen Tehran" panose="02000000000000000000" pitchFamily="2" charset="-78"/>
              </a:rPr>
              <a:t>المواصفة الدولية للمسؤولية المجتمعية</a:t>
            </a:r>
            <a:r>
              <a:rPr lang="en-US" b="1" dirty="0">
                <a:solidFill>
                  <a:schemeClr val="accent1">
                    <a:lumMod val="75000"/>
                  </a:schemeClr>
                </a:solidFill>
                <a:latin typeface="Hacen Tehran" panose="02000000000000000000" pitchFamily="2" charset="-78"/>
                <a:cs typeface="Hacen Tehran" panose="02000000000000000000" pitchFamily="2" charset="-78"/>
              </a:rPr>
              <a:t> </a:t>
            </a:r>
            <a:r>
              <a:rPr lang="ar-JO" b="1" dirty="0">
                <a:solidFill>
                  <a:schemeClr val="accent1">
                    <a:lumMod val="75000"/>
                  </a:schemeClr>
                </a:solidFill>
                <a:latin typeface="Hacen Tehran" panose="02000000000000000000" pitchFamily="2" charset="-78"/>
                <a:cs typeface="Hacen Tehran" panose="02000000000000000000" pitchFamily="2" charset="-78"/>
              </a:rPr>
              <a:t> </a:t>
            </a:r>
            <a:r>
              <a:rPr lang="en-US" b="1" dirty="0">
                <a:solidFill>
                  <a:schemeClr val="accent1">
                    <a:lumMod val="75000"/>
                  </a:schemeClr>
                </a:solidFill>
                <a:latin typeface="Hacen Tehran" panose="02000000000000000000" pitchFamily="2" charset="-78"/>
                <a:cs typeface="Hacen Tehran" panose="02000000000000000000" pitchFamily="2" charset="-78"/>
              </a:rPr>
              <a:t>ISO 26000</a:t>
            </a:r>
            <a:endParaRPr lang="ar-JO" b="1" dirty="0">
              <a:solidFill>
                <a:schemeClr val="accent1">
                  <a:lumMod val="75000"/>
                </a:schemeClr>
              </a:solidFill>
              <a:latin typeface="Hacen Tehran" panose="02000000000000000000" pitchFamily="2" charset="-78"/>
              <a:cs typeface="Hacen Tehran" panose="02000000000000000000" pitchFamily="2" charset="-78"/>
            </a:endParaRPr>
          </a:p>
          <a:p>
            <a:pPr marL="0" indent="0" algn="just" rtl="1">
              <a:lnSpc>
                <a:spcPct val="160000"/>
              </a:lnSpc>
              <a:buNone/>
            </a:pPr>
            <a:r>
              <a:rPr lang="ar-SA" sz="1800" dirty="0">
                <a:latin typeface="Hacen Tehran" panose="02000000000000000000" pitchFamily="2" charset="-78"/>
                <a:cs typeface="Hacen Tehran" panose="02000000000000000000" pitchFamily="2" charset="-78"/>
              </a:rPr>
              <a:t>أطلقت المنظمة الدولية للتوحيد القياسي (</a:t>
            </a:r>
            <a:r>
              <a:rPr lang="en-US" sz="1800" dirty="0">
                <a:latin typeface="Hacen Tehran" panose="02000000000000000000" pitchFamily="2" charset="-78"/>
                <a:cs typeface="Hacen Tehran" panose="02000000000000000000" pitchFamily="2" charset="-78"/>
              </a:rPr>
              <a:t>ISO</a:t>
            </a:r>
            <a:r>
              <a:rPr lang="ar-SA" sz="1800" dirty="0">
                <a:latin typeface="Hacen Tehran" panose="02000000000000000000" pitchFamily="2" charset="-78"/>
                <a:cs typeface="Hacen Tehran" panose="02000000000000000000" pitchFamily="2" charset="-78"/>
              </a:rPr>
              <a:t> ) معيار آيزو 26000  لتوفير الإرشادات الطوعية المستقبلية بشأن المسؤولية المجتمعية (</a:t>
            </a:r>
            <a:r>
              <a:rPr lang="en-US" sz="1800" dirty="0">
                <a:latin typeface="Hacen Tehran" panose="02000000000000000000" pitchFamily="2" charset="-78"/>
                <a:cs typeface="Hacen Tehran" panose="02000000000000000000" pitchFamily="2" charset="-78"/>
              </a:rPr>
              <a:t>SRS’s</a:t>
            </a:r>
            <a:r>
              <a:rPr lang="ar-SA" sz="1800" dirty="0">
                <a:latin typeface="Hacen Tehran" panose="02000000000000000000" pitchFamily="2" charset="-78"/>
                <a:cs typeface="Hacen Tehran" panose="02000000000000000000" pitchFamily="2" charset="-78"/>
              </a:rPr>
              <a:t>) ففي العام 2001 حددت المنظمة الدولية للتوحيد القياسي الحاجة إلى عمل مواصفة اجتماعية للالتزام بالسياسات الاستهلاكية وقد تم في العام 2003 تشكيل فريق متخصص عن طريق المنظمة الدولية للتوحيد القياسي لاستكمال صياغة مبادرة موسعة حول المسؤولية المجتمعية، وعقدت المنظمة 2004 والمعنيون مؤتمرها الذي أوصى بتطوير معايير مواصفة الآيزو 26000 الخاصة بالمسؤولية المجتمعية.</a:t>
            </a:r>
            <a:endParaRPr lang="ar-JO" sz="1800" dirty="0">
              <a:latin typeface="Hacen Tehran" panose="02000000000000000000" pitchFamily="2" charset="-78"/>
              <a:cs typeface="Hacen Tehran" panose="02000000000000000000" pitchFamily="2" charset="-78"/>
            </a:endParaRPr>
          </a:p>
          <a:p>
            <a:pPr marL="0" indent="0" algn="just" rtl="1">
              <a:lnSpc>
                <a:spcPct val="160000"/>
              </a:lnSpc>
              <a:buNone/>
            </a:pPr>
            <a:r>
              <a:rPr lang="ar-SA" sz="1800" dirty="0">
                <a:latin typeface="Hacen Tehran" panose="02000000000000000000" pitchFamily="2" charset="-78"/>
                <a:cs typeface="Hacen Tehran" panose="02000000000000000000" pitchFamily="2" charset="-78"/>
              </a:rPr>
              <a:t>وشارك في الفريق العامل بالمواصفة أربعة وخمسون بلدا و ثلاث وثلاثون منظمة اتصال بقيادة مشتركة من أعضاء المنظمة الدولية للتوحيد القياسي والنمسا والبرازيل وممثلين عن قطاع (الصناعة،  والحكومة والعمال،  والمستهلكين،  والمنظمات الحكومية الدولية، والمنظمات غير الحكومية،  والخدمات،  ودعم البحوث وغيرها،  فضلا عن التوزيع الجغرافي القائم على أساس الجنس ....)</a:t>
            </a:r>
            <a:endParaRPr lang="en-US" sz="1800" dirty="0"/>
          </a:p>
        </p:txBody>
      </p:sp>
    </p:spTree>
    <p:extLst>
      <p:ext uri="{BB962C8B-B14F-4D97-AF65-F5344CB8AC3E}">
        <p14:creationId xmlns:p14="http://schemas.microsoft.com/office/powerpoint/2010/main" val="2599194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TM03457496[[fn=Parallax]]</Template>
  <TotalTime>188</TotalTime>
  <Words>3174</Words>
  <Application>Microsoft Office PowerPoint</Application>
  <PresentationFormat>Widescreen</PresentationFormat>
  <Paragraphs>150</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Corbel</vt:lpstr>
      <vt:lpstr>Hacen Tehran</vt:lpstr>
      <vt:lpstr>Symbol</vt:lpstr>
      <vt:lpstr>Times New Roman</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التدخل العلاجي لاضطرابات اللغة والكلام</dc:title>
  <dc:creator>iman almaawali</dc:creator>
  <cp:lastModifiedBy>Administrator</cp:lastModifiedBy>
  <cp:revision>93</cp:revision>
  <dcterms:created xsi:type="dcterms:W3CDTF">2022-11-18T16:32:59Z</dcterms:created>
  <dcterms:modified xsi:type="dcterms:W3CDTF">2023-07-08T08:42:48Z</dcterms:modified>
</cp:coreProperties>
</file>